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emf" ContentType="image/x-emf"/>
  <Default Extension="rels" ContentType="application/vnd.openxmlformats-package.relationships+xml"/>
  <Default Extension="gif" ContentType="image/gif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302" r:id="rId4"/>
    <p:sldId id="328" r:id="rId5"/>
    <p:sldId id="303" r:id="rId6"/>
    <p:sldId id="371" r:id="rId7"/>
    <p:sldId id="326" r:id="rId8"/>
    <p:sldId id="338" r:id="rId9"/>
    <p:sldId id="378" r:id="rId10"/>
    <p:sldId id="327" r:id="rId11"/>
    <p:sldId id="422" r:id="rId12"/>
    <p:sldId id="370" r:id="rId13"/>
    <p:sldId id="420" r:id="rId14"/>
    <p:sldId id="415" r:id="rId15"/>
    <p:sldId id="416" r:id="rId16"/>
    <p:sldId id="417" r:id="rId17"/>
    <p:sldId id="418" r:id="rId18"/>
    <p:sldId id="419" r:id="rId19"/>
    <p:sldId id="421" r:id="rId20"/>
    <p:sldId id="393" r:id="rId21"/>
    <p:sldId id="394" r:id="rId22"/>
    <p:sldId id="395" r:id="rId23"/>
    <p:sldId id="396" r:id="rId24"/>
    <p:sldId id="397" r:id="rId25"/>
    <p:sldId id="398" r:id="rId26"/>
    <p:sldId id="399" r:id="rId27"/>
    <p:sldId id="400" r:id="rId28"/>
    <p:sldId id="401" r:id="rId29"/>
    <p:sldId id="405" r:id="rId30"/>
    <p:sldId id="406" r:id="rId31"/>
    <p:sldId id="407" r:id="rId32"/>
    <p:sldId id="408" r:id="rId33"/>
    <p:sldId id="409" r:id="rId34"/>
    <p:sldId id="410" r:id="rId35"/>
    <p:sldId id="411" r:id="rId36"/>
    <p:sldId id="412" r:id="rId37"/>
    <p:sldId id="413" r:id="rId38"/>
    <p:sldId id="414" r:id="rId39"/>
    <p:sldId id="423" r:id="rId40"/>
    <p:sldId id="312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58"/>
    <p:restoredTop sz="95037"/>
  </p:normalViewPr>
  <p:slideViewPr>
    <p:cSldViewPr snapToGrid="0" snapToObjects="1">
      <p:cViewPr>
        <p:scale>
          <a:sx n="91" d="100"/>
          <a:sy n="91" d="100"/>
        </p:scale>
        <p:origin x="824" y="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58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1508C-EE8C-E544-AE65-B9AAAE3DCDA2}" type="datetimeFigureOut">
              <a:rPr lang="en-US" smtClean="0"/>
              <a:t>9/16/15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D16E-F1C3-1C40-BD3E-9E681F4812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68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massive 750Mb/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604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0099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22E5351-A819-EE44-86BF-0EB21F2738E5}" type="slidenum">
              <a:rPr lang="en-GB" altLang="en-US"/>
              <a:pPr/>
              <a:t>28</a:t>
            </a:fld>
            <a:endParaRPr lang="en-GB" altLang="en-US" dirty="0"/>
          </a:p>
        </p:txBody>
      </p:sp>
      <p:sp>
        <p:nvSpPr>
          <p:cNvPr id="11264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264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6534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183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990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102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1587500" y="1006475"/>
            <a:ext cx="4595813" cy="34480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09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185863" y="4787900"/>
            <a:ext cx="5407025" cy="38258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85725" indent="-85725" eaLnBrk="1">
              <a:lnSpc>
                <a:spcPct val="93000"/>
              </a:lnSpc>
              <a:spcBef>
                <a:spcPct val="0"/>
              </a:spcBef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GB" altLang="en-US" dirty="0">
                <a:latin typeface="Arial" charset="0"/>
                <a:ea typeface="msgothic" charset="-128"/>
                <a:cs typeface="msgothic" charset="-128"/>
              </a:rPr>
              <a:t>Illustration of how a virtual interviewer sees a human. The interviewer assesses the psychological state of the human by tracking and </a:t>
            </a:r>
            <a:r>
              <a:rPr lang="en-GB" altLang="en-US" dirty="0" err="1">
                <a:latin typeface="Arial" charset="0"/>
                <a:ea typeface="msgothic" charset="-128"/>
                <a:cs typeface="msgothic" charset="-128"/>
              </a:rPr>
              <a:t>analyzing</a:t>
            </a:r>
            <a:r>
              <a:rPr lang="en-GB" altLang="en-US" dirty="0">
                <a:latin typeface="Arial" charset="0"/>
                <a:ea typeface="msgothic" charset="-128"/>
                <a:cs typeface="msgothic" charset="-128"/>
              </a:rPr>
              <a:t> their facial expressions, body posture, and speech.</a:t>
            </a:r>
          </a:p>
        </p:txBody>
      </p:sp>
    </p:spTree>
    <p:extLst>
      <p:ext uri="{BB962C8B-B14F-4D97-AF65-F5344CB8AC3E}">
        <p14:creationId xmlns:p14="http://schemas.microsoft.com/office/powerpoint/2010/main" val="943947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137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15BA2-41A1-46AC-9669-D6D86619A2C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409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CC0B4C-999B-2B45-AA30-B88380B45DBC}" type="slidenum">
              <a:rPr lang="en-US"/>
              <a:pPr/>
              <a:t>16</a:t>
            </a:fld>
            <a:endParaRPr lang="en-US" dirty="0"/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6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9035D7-872F-624F-BAD1-678307533A7F}" type="slidenum">
              <a:rPr lang="en-US"/>
              <a:pPr/>
              <a:t>17</a:t>
            </a:fld>
            <a:endParaRPr lang="en-US" dirty="0"/>
          </a:p>
        </p:txBody>
      </p:sp>
      <p:sp>
        <p:nvSpPr>
          <p:cNvPr id="292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92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935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2DC9799-BD3E-3242-B32A-B2F9974B8AF2}" type="slidenum">
              <a:rPr lang="en-GB" altLang="en-US"/>
              <a:pPr/>
              <a:t>21</a:t>
            </a:fld>
            <a:endParaRPr lang="en-GB" altLang="en-US" dirty="0"/>
          </a:p>
        </p:txBody>
      </p:sp>
      <p:sp>
        <p:nvSpPr>
          <p:cNvPr id="1085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85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641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4F3A3B-8460-D347-B6DD-C0CAF9B5F855}" type="slidenum">
              <a:rPr lang="en-US" altLang="en-US"/>
              <a:pPr/>
              <a:t>22</a:t>
            </a:fld>
            <a:endParaRPr lang="en-US" altLang="en-US" dirty="0"/>
          </a:p>
        </p:txBody>
      </p:sp>
      <p:sp>
        <p:nvSpPr>
          <p:cNvPr id="321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1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33180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26C0BA8-2858-DF48-B14C-0C21DC5AE4BC}" type="slidenum">
              <a:rPr lang="en-GB" altLang="en-US"/>
              <a:pPr/>
              <a:t>23</a:t>
            </a:fld>
            <a:endParaRPr lang="en-GB" altLang="en-US" dirty="0"/>
          </a:p>
        </p:txBody>
      </p:sp>
      <p:sp>
        <p:nvSpPr>
          <p:cNvPr id="1105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05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3958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9/16/15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450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9/16/15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132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9/16/15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781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9/16/15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134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9/16/15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008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9/16/15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189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9/16/15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862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9/16/15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39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9/16/15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882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9/16/15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605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9/16/15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712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8CFA8-40D4-D44D-A04B-26D67CBC06B9}" type="datetimeFigureOut">
              <a:rPr lang="en-US" smtClean="0"/>
              <a:t>9/16/15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3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emf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dmm@%7Bbrocade.com,uoregon.edu,1-4-5.net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hyperlink" Target="http://www.cruxialcio.com/twitter-joins-ai-race-its-new-team-cortex-10393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toronto.edu/~fritz/absps/momentum.pdf" TargetMode="External"/><Relationship Id="rId4" Type="http://schemas.openxmlformats.org/officeDocument/2006/relationships/hyperlink" Target="http://chronicle.com/article/The-Believers/190147/" TargetMode="External"/><Relationship Id="rId5" Type="http://schemas.openxmlformats.org/officeDocument/2006/relationships/hyperlink" Target="http://www.nature.com/nature/journal/v521/n7553/full/nature14539.html" TargetMode="External"/><Relationship Id="rId6" Type="http://schemas.openxmlformats.org/officeDocument/2006/relationships/hyperlink" Target="http://people.idsia.ch/~juergen/deep-learning-conspiracy.html" TargetMode="External"/><Relationship Id="rId7" Type="http://schemas.openxmlformats.org/officeDocument/2006/relationships/hyperlink" Target="http://recode.net/2015/07/15/ai-conspiracy-the-scientists-behind-deep-learning/" TargetMode="External"/><Relationship Id="rId8" Type="http://schemas.openxmlformats.org/officeDocument/2006/relationships/image" Target="../media/image22.png"/><Relationship Id="rId9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29.gif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5" Type="http://schemas.openxmlformats.org/officeDocument/2006/relationships/hyperlink" Target="http://caia.swin.edu.au/urp/diffuse/paper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hyperlink" Target="http://nicolas.le-roux.name/publications/Bengio06_curse.pdf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52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8.png"/><Relationship Id="rId6" Type="http://schemas.openxmlformats.org/officeDocument/2006/relationships/image" Target="../media/image9.jpg"/><Relationship Id="rId7" Type="http://schemas.openxmlformats.org/officeDocument/2006/relationships/image" Target="../media/image10.jp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jpg"/><Relationship Id="rId6" Type="http://schemas.openxmlformats.org/officeDocument/2006/relationships/hyperlink" Target="http://www.cns.nyu.edu/heegerlab/content/publications/Tolhurst-VisNeurosci1997a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ired.com/2015/05/wolframs-image-rec-site-reflects-enormous-shift-ai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8120" y="29735"/>
            <a:ext cx="8187760" cy="126449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What’s Going On With Machine Learning? </a:t>
            </a:r>
            <a:br>
              <a:rPr lang="en-US" sz="3600" dirty="0" smtClean="0"/>
            </a:br>
            <a:r>
              <a:rPr lang="en-US" sz="3600" dirty="0" smtClean="0"/>
              <a:t>(a bit of an industry view)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572209"/>
            <a:ext cx="7086600" cy="1254392"/>
          </a:xfrm>
        </p:spPr>
        <p:txBody>
          <a:bodyPr>
            <a:normAutofit/>
          </a:bodyPr>
          <a:lstStyle/>
          <a:p>
            <a:r>
              <a:rPr lang="en-US" sz="1600" dirty="0" smtClean="0"/>
              <a:t>David Meyer</a:t>
            </a:r>
          </a:p>
          <a:p>
            <a:r>
              <a:rPr lang="en-US" sz="1400" dirty="0" smtClean="0">
                <a:hlinkClick r:id="rId2"/>
              </a:rPr>
              <a:t>dmm@{1-4-5.net, uoregon.edu, brocade.com,</a:t>
            </a:r>
            <a:r>
              <a:rPr lang="en-US" sz="1400" dirty="0" smtClean="0">
                <a:solidFill>
                  <a:srgbClr val="0070C0"/>
                </a:solidFill>
              </a:rPr>
              <a:t>,..}</a:t>
            </a:r>
          </a:p>
        </p:txBody>
      </p:sp>
      <p:pic>
        <p:nvPicPr>
          <p:cNvPr id="6" name="Picture 5" descr="machine_intelligenc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779868"/>
            <a:ext cx="5080000" cy="3365500"/>
          </a:xfrm>
          <a:prstGeom prst="rect">
            <a:avLst/>
          </a:prstGeom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998" y="1926600"/>
            <a:ext cx="5214002" cy="3292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datascience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779869"/>
            <a:ext cx="5080000" cy="336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40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Everyone is getting into the game</a:t>
            </a:r>
            <a:br>
              <a:rPr lang="en-US" dirty="0" smtClean="0"/>
            </a:br>
            <a:r>
              <a:rPr lang="en-US" sz="3600" dirty="0" smtClean="0"/>
              <a:t>(M&amp;A Gone Wild)</a:t>
            </a:r>
            <a:endParaRPr lang="en-US" sz="3600" dirty="0"/>
          </a:p>
        </p:txBody>
      </p:sp>
      <p:pic>
        <p:nvPicPr>
          <p:cNvPr id="4" name="Picture 3" descr="whetla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9939"/>
            <a:ext cx="9144000" cy="46436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9603000">
            <a:off x="-232777" y="2972776"/>
            <a:ext cx="9609554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More Recently</a:t>
            </a:r>
          </a:p>
          <a:p>
            <a:pPr algn="ctr"/>
            <a:r>
              <a:rPr lang="en-US" sz="2400" dirty="0" smtClean="0">
                <a:hlinkClick r:id="rId3"/>
              </a:rPr>
              <a:t>http://www.cruxialcio.com/twitter-joins-ai-race-its-new-team-cortex-10393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1489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 is Really Happening Here?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5442794" y="36905587"/>
            <a:ext cx="7112933" cy="6839449"/>
            <a:chOff x="25442794" y="36905587"/>
            <a:chExt cx="7112933" cy="6839449"/>
          </a:xfrm>
        </p:grpSpPr>
        <p:grpSp>
          <p:nvGrpSpPr>
            <p:cNvPr id="5" name="Group 4"/>
            <p:cNvGrpSpPr/>
            <p:nvPr/>
          </p:nvGrpSpPr>
          <p:grpSpPr>
            <a:xfrm>
              <a:off x="26186419" y="36905587"/>
              <a:ext cx="6241709" cy="3811889"/>
              <a:chOff x="26821509" y="36010204"/>
              <a:chExt cx="6925198" cy="4575431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62165" y="36825239"/>
                <a:ext cx="3760396" cy="3760396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26821509" y="36010204"/>
                <a:ext cx="6925198" cy="628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Voronoi diagram under Euclidian distance</a:t>
                </a:r>
                <a:endParaRPr lang="en-US" sz="2800" dirty="0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25442794" y="41016523"/>
              <a:ext cx="7112933" cy="2728513"/>
              <a:chOff x="25442794" y="41016523"/>
              <a:chExt cx="7112933" cy="2728513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42794" y="41655424"/>
                <a:ext cx="7112933" cy="208961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25949286" y="41016523"/>
                <a:ext cx="609994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Linear </a:t>
                </a:r>
                <a:r>
                  <a:rPr lang="en-US" sz="2800" dirty="0" smtClean="0"/>
                  <a:t>Separability in a Neural Network</a:t>
                </a:r>
                <a:endParaRPr lang="en-US" sz="2800" dirty="0"/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25595194" y="37057987"/>
            <a:ext cx="7112933" cy="6839449"/>
            <a:chOff x="25442794" y="36905587"/>
            <a:chExt cx="7112933" cy="6839449"/>
          </a:xfrm>
        </p:grpSpPr>
        <p:grpSp>
          <p:nvGrpSpPr>
            <p:cNvPr id="12" name="Group 11"/>
            <p:cNvGrpSpPr/>
            <p:nvPr/>
          </p:nvGrpSpPr>
          <p:grpSpPr>
            <a:xfrm>
              <a:off x="26186419" y="36905587"/>
              <a:ext cx="6241709" cy="3811889"/>
              <a:chOff x="26821509" y="36010204"/>
              <a:chExt cx="6925198" cy="4575431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62165" y="36825239"/>
                <a:ext cx="3760396" cy="3760396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26821509" y="36010204"/>
                <a:ext cx="6925198" cy="628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Voronoi diagram under Euclidian distance</a:t>
                </a:r>
                <a:endParaRPr lang="en-US" sz="280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5442794" y="41016523"/>
              <a:ext cx="7112933" cy="2728513"/>
              <a:chOff x="25442794" y="41016523"/>
              <a:chExt cx="7112933" cy="2728513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42794" y="41655424"/>
                <a:ext cx="7112933" cy="208961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25949286" y="41016523"/>
                <a:ext cx="609994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Linear </a:t>
                </a:r>
                <a:r>
                  <a:rPr lang="en-US" sz="2800" dirty="0" smtClean="0"/>
                  <a:t>Separability in a Neural Network</a:t>
                </a:r>
                <a:endParaRPr lang="en-US" sz="2800" dirty="0"/>
              </a:p>
            </p:txBody>
          </p:sp>
        </p:grp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518110"/>
            <a:ext cx="8686799" cy="332914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64607" y="5011966"/>
            <a:ext cx="72147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Deep Nets disentangle the underlying explanatory </a:t>
            </a:r>
          </a:p>
          <a:p>
            <a:r>
              <a:rPr lang="en-US" sz="2400" dirty="0" smtClean="0"/>
              <a:t>factors in the data so as to make them linearly separable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0" y="6596390"/>
            <a:ext cx="21579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Graphic courtesy Christopher Olah</a:t>
            </a:r>
            <a:endParaRPr lang="en-US" sz="11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1840538" y="2098316"/>
            <a:ext cx="3020217" cy="2193422"/>
            <a:chOff x="1840538" y="2098316"/>
            <a:chExt cx="3020217" cy="2193422"/>
          </a:xfrm>
        </p:grpSpPr>
        <p:sp>
          <p:nvSpPr>
            <p:cNvPr id="24" name="TextBox 23"/>
            <p:cNvSpPr txBox="1"/>
            <p:nvPr/>
          </p:nvSpPr>
          <p:spPr>
            <a:xfrm>
              <a:off x="1840538" y="3983961"/>
              <a:ext cx="20416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u="sng" dirty="0" smtClean="0">
                  <a:solidFill>
                    <a:srgbClr val="FF0000"/>
                  </a:solidFill>
                </a:rPr>
                <a:t>Linear Decision Boundary</a:t>
              </a:r>
              <a:endParaRPr lang="en-US" sz="1400" u="sng" dirty="0"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 flipV="1">
              <a:off x="3150119" y="2098316"/>
              <a:ext cx="1710636" cy="1785173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726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9011" y="176239"/>
            <a:ext cx="8585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latin typeface="Arial"/>
                <a:cs typeface="Arial"/>
              </a:rPr>
              <a:t>Why is this all happening now?</a:t>
            </a:r>
            <a:endParaRPr lang="en-US" sz="4400" b="1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3440" y="1304212"/>
            <a:ext cx="8554508" cy="5324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smtClean="0">
                <a:latin typeface="Arial"/>
                <a:cs typeface="Arial"/>
              </a:rPr>
              <a:t>Before 2006 people thought deep neural networks couldn’t be trained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>
                <a:latin typeface="Arial"/>
                <a:cs typeface="Arial"/>
              </a:rPr>
              <a:t>So why now?</a:t>
            </a:r>
          </a:p>
          <a:p>
            <a:endParaRPr lang="en-US" b="1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FF0000"/>
                </a:solidFill>
                <a:latin typeface="Arial"/>
                <a:cs typeface="Arial"/>
              </a:rPr>
              <a:t>Theoretical breakthroughs in 2006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 dirty="0" smtClean="0">
                <a:latin typeface="Arial"/>
                <a:cs typeface="Arial"/>
              </a:rPr>
              <a:t>Learned how to train deep neural networks</a:t>
            </a:r>
          </a:p>
          <a:p>
            <a:pPr marL="1200150" lvl="2" indent="-285750">
              <a:buFont typeface="Arial"/>
              <a:buChar char="•"/>
            </a:pPr>
            <a:r>
              <a:rPr lang="en-US" sz="1400" dirty="0" smtClean="0">
                <a:latin typeface="Arial"/>
                <a:cs typeface="Arial"/>
              </a:rPr>
              <a:t>Technically: Solved the vanishing/exploding gradient problem(s) (“butterfly effects”)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 dirty="0" smtClean="0">
                <a:latin typeface="Arial"/>
                <a:cs typeface="Arial"/>
              </a:rPr>
              <a:t>More recently: </a:t>
            </a:r>
            <a:r>
              <a:rPr lang="en-US" sz="1400" dirty="0" smtClean="0">
                <a:latin typeface="Arial"/>
                <a:cs typeface="Arial"/>
                <a:hlinkClick r:id="rId3"/>
              </a:rPr>
              <a:t>http://www.cs.toronto.edu/~fritz/absps/momentum.pdf</a:t>
            </a:r>
            <a:endParaRPr lang="en-US" sz="1400" dirty="0" smtClean="0"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400" dirty="0">
                <a:latin typeface="Arial"/>
                <a:cs typeface="Arial"/>
              </a:rPr>
              <a:t>Nice overview of </a:t>
            </a:r>
            <a:r>
              <a:rPr lang="en-US" sz="1400" dirty="0" smtClean="0">
                <a:latin typeface="Arial"/>
                <a:cs typeface="Arial"/>
              </a:rPr>
              <a:t>LBH DL </a:t>
            </a:r>
            <a:r>
              <a:rPr lang="en-US" sz="1400" dirty="0">
                <a:latin typeface="Arial"/>
                <a:cs typeface="Arial"/>
              </a:rPr>
              <a:t>journey: </a:t>
            </a:r>
            <a:r>
              <a:rPr lang="en-US" sz="1400" dirty="0">
                <a:latin typeface="Arial"/>
                <a:cs typeface="Arial"/>
                <a:hlinkClick r:id="rId4"/>
              </a:rPr>
              <a:t>http://chronicle.com/article/The-Believers/190147</a:t>
            </a:r>
            <a:r>
              <a:rPr lang="en-US" sz="1400" dirty="0" smtClean="0">
                <a:latin typeface="Arial"/>
                <a:cs typeface="Arial"/>
                <a:hlinkClick r:id="rId4"/>
              </a:rPr>
              <a:t>/</a:t>
            </a:r>
            <a:endParaRPr lang="en-US" sz="1400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b="1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lang="en-US" b="1" dirty="0" smtClean="0">
                <a:solidFill>
                  <a:srgbClr val="FF0000"/>
                </a:solidFill>
                <a:latin typeface="Arial"/>
                <a:cs typeface="Arial"/>
              </a:rPr>
              <a:t>ompute</a:t>
            </a:r>
            <a:endParaRPr lang="en-US" b="1" dirty="0">
              <a:solidFill>
                <a:srgbClr val="FF0000"/>
              </a:solidFill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400" dirty="0">
                <a:latin typeface="Arial"/>
                <a:cs typeface="Arial"/>
              </a:rPr>
              <a:t>CPUs were </a:t>
            </a:r>
            <a:r>
              <a:rPr lang="en-US" sz="1400" dirty="0" smtClean="0">
                <a:latin typeface="Arial"/>
                <a:cs typeface="Arial"/>
              </a:rPr>
              <a:t>2^20s </a:t>
            </a:r>
            <a:r>
              <a:rPr lang="en-US" sz="1400" dirty="0">
                <a:latin typeface="Arial"/>
                <a:cs typeface="Arial"/>
              </a:rPr>
              <a:t>of times too slow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 dirty="0">
                <a:latin typeface="Arial"/>
                <a:cs typeface="Arial"/>
              </a:rPr>
              <a:t>Parallel processing/algorithms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 dirty="0" smtClean="0">
                <a:latin typeface="Arial"/>
                <a:cs typeface="Arial"/>
              </a:rPr>
              <a:t>GPUs + OpenCL/CUDA</a:t>
            </a:r>
          </a:p>
          <a:p>
            <a:pPr marL="742950" lvl="1" indent="-285750">
              <a:buFont typeface="Arial"/>
              <a:buChar char="•"/>
            </a:pPr>
            <a:endParaRPr lang="en-US" b="1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lang="en-US" b="1" dirty="0" smtClean="0">
                <a:solidFill>
                  <a:srgbClr val="FF0000"/>
                </a:solidFill>
                <a:latin typeface="Arial"/>
                <a:cs typeface="Arial"/>
              </a:rPr>
              <a:t>atasets</a:t>
            </a:r>
            <a:endParaRPr lang="en-US" b="1" dirty="0">
              <a:solidFill>
                <a:srgbClr val="FF0000"/>
              </a:solidFill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400" dirty="0" smtClean="0">
                <a:latin typeface="Arial"/>
                <a:cs typeface="Arial"/>
              </a:rPr>
              <a:t>Massive data sets:  Google</a:t>
            </a:r>
            <a:r>
              <a:rPr lang="en-US" sz="1400" dirty="0">
                <a:latin typeface="Arial"/>
                <a:cs typeface="Arial"/>
              </a:rPr>
              <a:t>, FB, Baidu, </a:t>
            </a:r>
            <a:r>
              <a:rPr lang="en-US" sz="1400" dirty="0" smtClean="0">
                <a:latin typeface="Arial"/>
                <a:cs typeface="Arial"/>
              </a:rPr>
              <a:t>…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 dirty="0" smtClean="0">
                <a:latin typeface="Arial"/>
                <a:cs typeface="Arial"/>
              </a:rPr>
              <a:t>And the convergence of theory/practice in ML</a:t>
            </a:r>
          </a:p>
          <a:p>
            <a:pPr marL="742950" lvl="1" indent="-285750">
              <a:buFont typeface="Arial"/>
              <a:buChar char="•"/>
            </a:pPr>
            <a:endParaRPr lang="en-US" sz="1400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latin typeface="Arial"/>
                <a:cs typeface="Arial"/>
              </a:rPr>
              <a:t>Alternate view of history?</a:t>
            </a:r>
          </a:p>
          <a:p>
            <a:pPr marL="742950" lvl="1" indent="-285750"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LBH Nature DL review: </a:t>
            </a:r>
            <a:r>
              <a:rPr lang="en-US" sz="1200" dirty="0" smtClean="0">
                <a:latin typeface="Arial"/>
                <a:cs typeface="Arial"/>
                <a:hlinkClick r:id="rId5"/>
              </a:rPr>
              <a:t>http://www.nature.com/nature/journal/v521/n7553/full/nature14539.html</a:t>
            </a:r>
            <a:endParaRPr lang="en-US" sz="1200" dirty="0" smtClean="0"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Jürgen </a:t>
            </a:r>
            <a:r>
              <a:rPr lang="en-US" sz="1200" dirty="0" smtClean="0">
                <a:latin typeface="Arial"/>
                <a:cs typeface="Arial"/>
              </a:rPr>
              <a:t>Schmidhuber’s critique : </a:t>
            </a:r>
            <a:r>
              <a:rPr lang="en-US" sz="1200" dirty="0" smtClean="0">
                <a:latin typeface="Arial"/>
                <a:cs typeface="Arial"/>
                <a:hlinkClick r:id="rId6"/>
              </a:rPr>
              <a:t>http://people.idsia.ch/~juergen/deep-learning-conspiracy.html</a:t>
            </a:r>
            <a:endParaRPr lang="en-US" sz="1200" dirty="0" smtClean="0"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LBH rebuttal: </a:t>
            </a:r>
            <a:r>
              <a:rPr lang="en-US" sz="1200" dirty="0" smtClean="0">
                <a:latin typeface="Arial"/>
                <a:cs typeface="Arial"/>
                <a:hlinkClick r:id="rId7"/>
              </a:rPr>
              <a:t>http://recode.net/2015/07/15/ai-conspiracy-the-scientists-behind-deep-learning/</a:t>
            </a:r>
            <a:endParaRPr lang="en-US" sz="1200" dirty="0" smtClean="0">
              <a:latin typeface="Arial"/>
              <a:cs typeface="Arial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-32338" y="3290546"/>
            <a:ext cx="8780285" cy="3567453"/>
            <a:chOff x="-32338" y="3078101"/>
            <a:chExt cx="8780285" cy="3781024"/>
          </a:xfrm>
        </p:grpSpPr>
        <p:sp>
          <p:nvSpPr>
            <p:cNvPr id="5" name="TextBox 4"/>
            <p:cNvSpPr txBox="1"/>
            <p:nvPr/>
          </p:nvSpPr>
          <p:spPr>
            <a:xfrm>
              <a:off x="-32338" y="6596804"/>
              <a:ext cx="1934813" cy="262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100" dirty="0" smtClean="0"/>
                <a:t>Image courtesy Yoshua Bengio</a:t>
              </a:r>
              <a:endParaRPr lang="en-US" sz="1100" dirty="0"/>
            </a:p>
          </p:txBody>
        </p:sp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1888" y="3078101"/>
              <a:ext cx="3936059" cy="2707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" name="Picture 9" descr="jurgen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556" y="6018389"/>
            <a:ext cx="1580444" cy="83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1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080"/>
            <a:ext cx="8229600" cy="1143000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1059"/>
            <a:ext cx="8229600" cy="5006449"/>
          </a:xfrm>
        </p:spPr>
        <p:txBody>
          <a:bodyPr>
            <a:normAutofit/>
          </a:bodyPr>
          <a:lstStyle/>
          <a:p>
            <a:r>
              <a:rPr lang="en-US" strike="sngStrike" dirty="0"/>
              <a:t>What is all the ML excitement about</a:t>
            </a:r>
            <a:r>
              <a:rPr lang="en-US" strike="sngStrike" dirty="0" smtClean="0"/>
              <a:t>?</a:t>
            </a:r>
          </a:p>
          <a:p>
            <a:endParaRPr lang="en-US" dirty="0"/>
          </a:p>
          <a:p>
            <a:r>
              <a:rPr lang="en-US" dirty="0" smtClean="0"/>
              <a:t>Very Briefly: What is ML and why do we care?</a:t>
            </a:r>
          </a:p>
          <a:p>
            <a:endParaRPr lang="en-US" dirty="0" smtClean="0"/>
          </a:p>
          <a:p>
            <a:r>
              <a:rPr lang="en-US" dirty="0" smtClean="0"/>
              <a:t>A Bit on Anomaly Detection using ML (day job)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Q&amp;A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72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699" y="6294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latin typeface="Arial"/>
                <a:cs typeface="Arial"/>
              </a:rPr>
              <a:t>All Cool, But What is Machine Learning?</a:t>
            </a:r>
            <a:endParaRPr lang="en-US" sz="360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9699" y="1133826"/>
            <a:ext cx="840460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The complexity in traditional </a:t>
            </a:r>
            <a:r>
              <a:rPr lang="en-US" sz="2400" i="1" dirty="0" smtClean="0"/>
              <a:t>computer programming </a:t>
            </a:r>
            <a:r>
              <a:rPr lang="en-US" sz="2400" i="1" dirty="0"/>
              <a:t>is in </a:t>
            </a:r>
            <a:r>
              <a:rPr lang="en-US" sz="2400" i="1" dirty="0" smtClean="0"/>
              <a:t>the </a:t>
            </a:r>
            <a:r>
              <a:rPr lang="en-US" sz="2400" i="1" dirty="0"/>
              <a:t>code (programs that people write). </a:t>
            </a:r>
            <a:r>
              <a:rPr lang="en-US" sz="2400" i="1" dirty="0" smtClean="0"/>
              <a:t>In machine learning</a:t>
            </a:r>
            <a:r>
              <a:rPr lang="en-US" sz="2400" i="1" dirty="0"/>
              <a:t>, </a:t>
            </a:r>
            <a:r>
              <a:rPr lang="en-US" sz="2400" i="1" dirty="0" smtClean="0"/>
              <a:t>learning algorithms are in </a:t>
            </a:r>
            <a:r>
              <a:rPr lang="en-US" sz="2400" i="1" dirty="0"/>
              <a:t>principle simple and the </a:t>
            </a:r>
            <a:r>
              <a:rPr lang="en-US" sz="2400" i="1" dirty="0" smtClean="0"/>
              <a:t>complexity (structure) is </a:t>
            </a:r>
            <a:r>
              <a:rPr lang="en-US" sz="2400" i="1" dirty="0"/>
              <a:t>in </a:t>
            </a:r>
            <a:r>
              <a:rPr lang="en-US" sz="2400" i="1" dirty="0" smtClean="0"/>
              <a:t>the data. Is there a way that we can automatically learn that structure? That is what is at the heart of machine learning</a:t>
            </a:r>
            <a:r>
              <a:rPr lang="en-US" sz="2400" dirty="0" smtClean="0"/>
              <a:t>. </a:t>
            </a:r>
          </a:p>
          <a:p>
            <a:endParaRPr lang="en-US" sz="2400" dirty="0"/>
          </a:p>
          <a:p>
            <a:r>
              <a:rPr lang="en-US" sz="2400" dirty="0" smtClean="0"/>
              <a:t>-- Andrew 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4920163"/>
            <a:ext cx="91440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Said another way, we want to discover the </a:t>
            </a:r>
            <a:r>
              <a:rPr lang="en-US" i="1" dirty="0" smtClean="0"/>
              <a:t>Data Generating Distribution </a:t>
            </a:r>
            <a:r>
              <a:rPr lang="en-US" dirty="0" smtClean="0"/>
              <a:t>(DGD) that underlies the data we observe. This is the function that we want to learn.</a:t>
            </a:r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sz="1700" dirty="0" smtClean="0"/>
              <a:t>Moreover, we care about primarily about the generalization accuracy of our model</a:t>
            </a:r>
            <a:r>
              <a:rPr lang="en-US" sz="1700" dirty="0"/>
              <a:t> </a:t>
            </a:r>
            <a:r>
              <a:rPr lang="en-US" sz="1700" dirty="0" smtClean="0"/>
              <a:t>(function)</a:t>
            </a:r>
          </a:p>
          <a:p>
            <a:pPr marL="800100" lvl="1" indent="-342900">
              <a:buFont typeface="Arial"/>
              <a:buChar char="•"/>
            </a:pPr>
            <a:r>
              <a:rPr lang="en-US" i="1" dirty="0" smtClean="0">
                <a:solidFill>
                  <a:srgbClr val="FF0000"/>
                </a:solidFill>
              </a:rPr>
              <a:t>Accuracy on examples we have not yet seen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a</a:t>
            </a:r>
            <a:r>
              <a:rPr lang="en-US" dirty="0" smtClean="0"/>
              <a:t>s opposed the accuracy on the training set (note: overfitting)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433" y="3181241"/>
            <a:ext cx="3391868" cy="15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7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1" name="Rectangle 19"/>
          <p:cNvSpPr>
            <a:spLocks noChangeArrowheads="1"/>
          </p:cNvSpPr>
          <p:nvPr/>
        </p:nvSpPr>
        <p:spPr bwMode="auto">
          <a:xfrm>
            <a:off x="3511305" y="4876800"/>
            <a:ext cx="2667000" cy="1524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3200" dirty="0"/>
              <a:t>Computer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68105" y="2057400"/>
            <a:ext cx="7912100" cy="4237038"/>
            <a:chOff x="685800" y="1600200"/>
            <a:chExt cx="7912100" cy="4237038"/>
          </a:xfrm>
        </p:grpSpPr>
        <p:sp>
          <p:nvSpPr>
            <p:cNvPr id="3096" name="Text Box 24"/>
            <p:cNvSpPr txBox="1">
              <a:spLocks noChangeArrowheads="1"/>
            </p:cNvSpPr>
            <p:nvPr/>
          </p:nvSpPr>
          <p:spPr bwMode="auto">
            <a:xfrm>
              <a:off x="1066800" y="5257800"/>
              <a:ext cx="1401763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200" dirty="0"/>
                <a:t>Output</a:t>
              </a:r>
            </a:p>
          </p:txBody>
        </p:sp>
        <p:sp>
          <p:nvSpPr>
            <p:cNvPr id="3076" name="Rectangle 4"/>
            <p:cNvSpPr>
              <a:spLocks noChangeArrowheads="1"/>
            </p:cNvSpPr>
            <p:nvPr/>
          </p:nvSpPr>
          <p:spPr bwMode="auto">
            <a:xfrm>
              <a:off x="3352800" y="1600200"/>
              <a:ext cx="2667000" cy="1524000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3200" dirty="0"/>
                <a:t>Computer</a:t>
              </a:r>
            </a:p>
          </p:txBody>
        </p:sp>
        <p:sp>
          <p:nvSpPr>
            <p:cNvPr id="3078" name="Line 6"/>
            <p:cNvSpPr>
              <a:spLocks noChangeShapeType="1"/>
            </p:cNvSpPr>
            <p:nvPr/>
          </p:nvSpPr>
          <p:spPr bwMode="auto">
            <a:xfrm>
              <a:off x="2438400" y="2057400"/>
              <a:ext cx="9144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79" name="Line 7"/>
            <p:cNvSpPr>
              <a:spLocks noChangeShapeType="1"/>
            </p:cNvSpPr>
            <p:nvPr/>
          </p:nvSpPr>
          <p:spPr bwMode="auto">
            <a:xfrm>
              <a:off x="2438400" y="2743200"/>
              <a:ext cx="9144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80" name="Line 8"/>
            <p:cNvSpPr>
              <a:spLocks noChangeShapeType="1"/>
            </p:cNvSpPr>
            <p:nvPr/>
          </p:nvSpPr>
          <p:spPr bwMode="auto">
            <a:xfrm>
              <a:off x="6019800" y="2286000"/>
              <a:ext cx="7620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82" name="Text Box 10"/>
            <p:cNvSpPr txBox="1">
              <a:spLocks noChangeArrowheads="1"/>
            </p:cNvSpPr>
            <p:nvPr/>
          </p:nvSpPr>
          <p:spPr bwMode="auto">
            <a:xfrm>
              <a:off x="1355725" y="1692275"/>
              <a:ext cx="1041400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200" dirty="0"/>
                <a:t>Data</a:t>
              </a:r>
            </a:p>
          </p:txBody>
        </p:sp>
        <p:sp>
          <p:nvSpPr>
            <p:cNvPr id="3083" name="Text Box 11"/>
            <p:cNvSpPr txBox="1">
              <a:spLocks noChangeArrowheads="1"/>
            </p:cNvSpPr>
            <p:nvPr/>
          </p:nvSpPr>
          <p:spPr bwMode="auto">
            <a:xfrm>
              <a:off x="685800" y="2362200"/>
              <a:ext cx="1739900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200" dirty="0" smtClean="0"/>
                <a:t>Program</a:t>
              </a:r>
              <a:endParaRPr lang="en-US" sz="3200" dirty="0"/>
            </a:p>
          </p:txBody>
        </p:sp>
        <p:sp>
          <p:nvSpPr>
            <p:cNvPr id="3084" name="Text Box 12"/>
            <p:cNvSpPr txBox="1">
              <a:spLocks noChangeArrowheads="1"/>
            </p:cNvSpPr>
            <p:nvPr/>
          </p:nvSpPr>
          <p:spPr bwMode="auto">
            <a:xfrm>
              <a:off x="6781800" y="1981200"/>
              <a:ext cx="1401763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200" dirty="0"/>
                <a:t>Output</a:t>
              </a:r>
            </a:p>
          </p:txBody>
        </p:sp>
        <p:sp>
          <p:nvSpPr>
            <p:cNvPr id="3092" name="Line 20"/>
            <p:cNvSpPr>
              <a:spLocks noChangeShapeType="1"/>
            </p:cNvSpPr>
            <p:nvPr/>
          </p:nvSpPr>
          <p:spPr bwMode="auto">
            <a:xfrm>
              <a:off x="2514600" y="4876800"/>
              <a:ext cx="9144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93" name="Line 21"/>
            <p:cNvSpPr>
              <a:spLocks noChangeShapeType="1"/>
            </p:cNvSpPr>
            <p:nvPr/>
          </p:nvSpPr>
          <p:spPr bwMode="auto">
            <a:xfrm>
              <a:off x="2514600" y="5562600"/>
              <a:ext cx="9144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94" name="Line 22"/>
            <p:cNvSpPr>
              <a:spLocks noChangeShapeType="1"/>
            </p:cNvSpPr>
            <p:nvPr/>
          </p:nvSpPr>
          <p:spPr bwMode="auto">
            <a:xfrm>
              <a:off x="6096000" y="5105400"/>
              <a:ext cx="7620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95" name="Text Box 23"/>
            <p:cNvSpPr txBox="1">
              <a:spLocks noChangeArrowheads="1"/>
            </p:cNvSpPr>
            <p:nvPr/>
          </p:nvSpPr>
          <p:spPr bwMode="auto">
            <a:xfrm>
              <a:off x="1431925" y="4511675"/>
              <a:ext cx="1041400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200" dirty="0"/>
                <a:t>Data</a:t>
              </a:r>
            </a:p>
          </p:txBody>
        </p:sp>
        <p:sp>
          <p:nvSpPr>
            <p:cNvPr id="3097" name="Text Box 25"/>
            <p:cNvSpPr txBox="1">
              <a:spLocks noChangeArrowheads="1"/>
            </p:cNvSpPr>
            <p:nvPr/>
          </p:nvSpPr>
          <p:spPr bwMode="auto">
            <a:xfrm>
              <a:off x="6858000" y="4800600"/>
              <a:ext cx="1739900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200" dirty="0"/>
                <a:t>Program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91810" y="136159"/>
            <a:ext cx="87603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The Same Thing Said in Cartoon Form</a:t>
            </a:r>
            <a:endParaRPr lang="en-US" sz="440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255" y="1225995"/>
            <a:ext cx="8305800" cy="5181600"/>
          </a:xfrm>
        </p:spPr>
        <p:txBody>
          <a:bodyPr/>
          <a:lstStyle/>
          <a:p>
            <a:pPr>
              <a:buFontTx/>
              <a:buNone/>
            </a:pPr>
            <a:r>
              <a:rPr lang="en-US" b="1" dirty="0">
                <a:solidFill>
                  <a:schemeClr val="accent2"/>
                </a:solidFill>
              </a:rPr>
              <a:t>  Traditional Programming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dirty="0">
              <a:solidFill>
                <a:schemeClr val="accent2"/>
              </a:solidFill>
            </a:endParaRPr>
          </a:p>
          <a:p>
            <a:pPr>
              <a:buFontTx/>
              <a:buNone/>
            </a:pPr>
            <a:r>
              <a:rPr lang="en-US" b="1" dirty="0">
                <a:solidFill>
                  <a:schemeClr val="accent2"/>
                </a:solidFill>
              </a:rPr>
              <a:t>  Machine Learning</a:t>
            </a:r>
          </a:p>
        </p:txBody>
      </p:sp>
      <p:sp>
        <p:nvSpPr>
          <p:cNvPr id="3" name="TextBox 2"/>
          <p:cNvSpPr txBox="1"/>
          <p:nvPr/>
        </p:nvSpPr>
        <p:spPr>
          <a:xfrm rot="19963159">
            <a:off x="-79203" y="2940669"/>
            <a:ext cx="9305702" cy="17543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In short, learning in a Machine Learning setting</a:t>
            </a:r>
          </a:p>
          <a:p>
            <a:r>
              <a:rPr lang="en-US" sz="3600" b="1" dirty="0" smtClean="0">
                <a:solidFill>
                  <a:srgbClr val="FF0000"/>
                </a:solidFill>
              </a:rPr>
              <a:t>outputs a program (read: code) that runs on a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s</a:t>
            </a:r>
            <a:r>
              <a:rPr lang="en-US" sz="3600" b="1" dirty="0" smtClean="0">
                <a:solidFill>
                  <a:srgbClr val="FF0000"/>
                </a:solidFill>
              </a:rPr>
              <a:t>pecialized “abstract machine”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09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10285"/>
            <a:ext cx="8229600" cy="741362"/>
          </a:xfrm>
        </p:spPr>
        <p:txBody>
          <a:bodyPr>
            <a:noAutofit/>
          </a:bodyPr>
          <a:lstStyle/>
          <a:p>
            <a:r>
              <a:rPr lang="en-US" dirty="0" smtClean="0"/>
              <a:t>A Little More Detail</a:t>
            </a:r>
            <a:endParaRPr lang="en-US" sz="5400" dirty="0"/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20946" y="1069384"/>
            <a:ext cx="8902109" cy="5788616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 sz="1900" dirty="0" smtClean="0">
                <a:latin typeface="Arial"/>
                <a:cs typeface="Arial"/>
              </a:rPr>
              <a:t>Machine Learning is a procedure that consists of estimating model parameters so that the learned model can perform a specific task (sometimes called </a:t>
            </a:r>
            <a:r>
              <a:rPr lang="en-US" sz="1900" i="1" dirty="0" smtClean="0">
                <a:latin typeface="Arial"/>
                <a:cs typeface="Arial"/>
              </a:rPr>
              <a:t>Narrow</a:t>
            </a:r>
            <a:r>
              <a:rPr lang="en-US" sz="1900" dirty="0" smtClean="0">
                <a:latin typeface="Arial"/>
                <a:cs typeface="Arial"/>
              </a:rPr>
              <a:t> or </a:t>
            </a:r>
            <a:r>
              <a:rPr lang="en-US" sz="1900" i="1" dirty="0" smtClean="0">
                <a:latin typeface="Arial"/>
                <a:cs typeface="Arial"/>
              </a:rPr>
              <a:t>Weak</a:t>
            </a:r>
            <a:r>
              <a:rPr lang="en-US" sz="1900" dirty="0" smtClean="0">
                <a:latin typeface="Arial"/>
                <a:cs typeface="Arial"/>
              </a:rPr>
              <a:t> AI; contrast AGI)</a:t>
            </a:r>
          </a:p>
          <a:p>
            <a:pPr lvl="1">
              <a:lnSpc>
                <a:spcPct val="110000"/>
              </a:lnSpc>
            </a:pPr>
            <a:r>
              <a:rPr lang="en-US" sz="1600" dirty="0" smtClean="0">
                <a:latin typeface="Arial"/>
                <a:cs typeface="Arial"/>
              </a:rPr>
              <a:t>Approach: Estimate model parameters (usually denoted </a:t>
            </a:r>
            <a:r>
              <a:rPr lang="en-US" sz="1600" b="1" i="1" dirty="0" smtClean="0">
                <a:latin typeface="Arial"/>
                <a:cs typeface="Arial"/>
              </a:rPr>
              <a:t>θ</a:t>
            </a:r>
            <a:r>
              <a:rPr lang="en-US" sz="1600" dirty="0" smtClean="0">
                <a:latin typeface="Arial"/>
                <a:cs typeface="Arial"/>
              </a:rPr>
              <a:t>) such that </a:t>
            </a:r>
            <a:r>
              <a:rPr lang="en-US" sz="1600" b="1" i="1" dirty="0" smtClean="0">
                <a:latin typeface="Arial"/>
                <a:cs typeface="Arial"/>
              </a:rPr>
              <a:t>prediction error is minimized</a:t>
            </a:r>
          </a:p>
          <a:p>
            <a:pPr lvl="1">
              <a:lnSpc>
                <a:spcPct val="110000"/>
              </a:lnSpc>
            </a:pPr>
            <a:r>
              <a:rPr lang="en-US" sz="1600" b="1" i="1" dirty="0" smtClean="0">
                <a:latin typeface="Arial"/>
                <a:cs typeface="Arial"/>
                <a:sym typeface="Wingdings"/>
              </a:rPr>
              <a:t>Empirical Risk Minimization </a:t>
            </a:r>
            <a:r>
              <a:rPr lang="en-US" sz="1600" dirty="0" smtClean="0">
                <a:latin typeface="Arial"/>
                <a:cs typeface="Arial"/>
                <a:sym typeface="Wingdings"/>
              </a:rPr>
              <a:t>casts learning as an </a:t>
            </a:r>
            <a:r>
              <a:rPr lang="en-US" sz="1600" i="1" dirty="0" smtClean="0">
                <a:latin typeface="Arial"/>
                <a:cs typeface="Arial"/>
                <a:sym typeface="Wingdings"/>
              </a:rPr>
              <a:t>optimization problem</a:t>
            </a:r>
            <a:endParaRPr lang="en-US" sz="1600" b="1" i="1" dirty="0" smtClean="0">
              <a:latin typeface="Arial"/>
              <a:cs typeface="Arial"/>
            </a:endParaRPr>
          </a:p>
          <a:p>
            <a:endParaRPr lang="en-US" sz="1900" dirty="0">
              <a:latin typeface="Arial"/>
              <a:cs typeface="Arial"/>
            </a:endParaRPr>
          </a:p>
          <a:p>
            <a:r>
              <a:rPr lang="en-US" sz="1900" dirty="0" smtClean="0">
                <a:latin typeface="Arial"/>
                <a:cs typeface="Arial"/>
              </a:rPr>
              <a:t>3 Main Classes of Machine Learning Algorithms</a:t>
            </a:r>
            <a:endParaRPr lang="en-US" sz="1900" dirty="0">
              <a:latin typeface="Arial"/>
              <a:cs typeface="Arial"/>
            </a:endParaRPr>
          </a:p>
          <a:p>
            <a:pPr lvl="1"/>
            <a:r>
              <a:rPr lang="en-US" sz="1600" dirty="0" smtClean="0">
                <a:latin typeface="Arial"/>
                <a:cs typeface="Arial"/>
              </a:rPr>
              <a:t>Supervised</a:t>
            </a:r>
            <a:endParaRPr lang="en-US" sz="1600" dirty="0">
              <a:latin typeface="Arial"/>
              <a:cs typeface="Arial"/>
            </a:endParaRPr>
          </a:p>
          <a:p>
            <a:pPr lvl="1"/>
            <a:r>
              <a:rPr lang="en-US" sz="1600" dirty="0" smtClean="0">
                <a:latin typeface="Arial"/>
                <a:cs typeface="Arial"/>
              </a:rPr>
              <a:t>Unsupervised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Reinforcement learning</a:t>
            </a:r>
          </a:p>
          <a:p>
            <a:pPr lvl="1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Semi-supervised learning</a:t>
            </a:r>
          </a:p>
          <a:p>
            <a:pPr marL="0" indent="0">
              <a:buNone/>
            </a:pPr>
            <a:endParaRPr lang="en-US" sz="1900" dirty="0" smtClean="0">
              <a:latin typeface="Arial"/>
              <a:cs typeface="Arial"/>
            </a:endParaRPr>
          </a:p>
          <a:p>
            <a:pPr marL="0" indent="0">
              <a:buNone/>
            </a:pPr>
            <a:endParaRPr lang="en-US" sz="1900" dirty="0">
              <a:latin typeface="Arial"/>
              <a:cs typeface="Arial"/>
            </a:endParaRPr>
          </a:p>
          <a:p>
            <a:r>
              <a:rPr lang="en-US" sz="1900" dirty="0" smtClean="0">
                <a:latin typeface="Arial"/>
                <a:cs typeface="Arial"/>
              </a:rPr>
              <a:t>Supervised learning</a:t>
            </a:r>
            <a:endParaRPr lang="en-US" sz="1900" dirty="0">
              <a:latin typeface="Arial"/>
              <a:cs typeface="Arial"/>
            </a:endParaRPr>
          </a:p>
          <a:p>
            <a:pPr lvl="1"/>
            <a:r>
              <a:rPr lang="en-US" sz="1600" dirty="0" smtClean="0">
                <a:latin typeface="Arial"/>
                <a:cs typeface="Arial"/>
              </a:rPr>
              <a:t>Here we show the learning algorithm a set of examples (</a:t>
            </a:r>
            <a:r>
              <a:rPr lang="en-US" sz="1600" b="1" dirty="0" smtClean="0">
                <a:latin typeface="Arial"/>
                <a:cs typeface="Arial"/>
              </a:rPr>
              <a:t>x</a:t>
            </a:r>
            <a:r>
              <a:rPr lang="en-US" sz="1600" baseline="-25000" dirty="0" smtClean="0">
                <a:latin typeface="Arial"/>
                <a:cs typeface="Arial"/>
              </a:rPr>
              <a:t>i</a:t>
            </a:r>
            <a:r>
              <a:rPr lang="en-US" sz="1600" dirty="0" smtClean="0">
                <a:latin typeface="Arial"/>
                <a:cs typeface="Arial"/>
              </a:rPr>
              <a:t>) and </a:t>
            </a:r>
            <a:r>
              <a:rPr lang="en-US" sz="1600" dirty="0">
                <a:latin typeface="Arial"/>
                <a:cs typeface="Arial"/>
              </a:rPr>
              <a:t>their corresponding </a:t>
            </a:r>
            <a:r>
              <a:rPr lang="en-US" sz="1600" dirty="0" smtClean="0">
                <a:latin typeface="Arial"/>
                <a:cs typeface="Arial"/>
              </a:rPr>
              <a:t>outputs (</a:t>
            </a:r>
            <a:r>
              <a:rPr lang="en-US" sz="1600" b="1" dirty="0" smtClean="0">
                <a:latin typeface="Arial"/>
                <a:cs typeface="Arial"/>
              </a:rPr>
              <a:t>y</a:t>
            </a:r>
            <a:r>
              <a:rPr lang="en-US" sz="1600" baseline="-25000" dirty="0" smtClean="0">
                <a:latin typeface="Arial"/>
                <a:cs typeface="Arial"/>
              </a:rPr>
              <a:t>i</a:t>
            </a:r>
            <a:r>
              <a:rPr lang="en-US" sz="1600" dirty="0" smtClean="0">
                <a:latin typeface="Arial"/>
                <a:cs typeface="Arial"/>
              </a:rPr>
              <a:t>)</a:t>
            </a:r>
          </a:p>
          <a:p>
            <a:pPr lvl="2"/>
            <a:r>
              <a:rPr lang="en-US" sz="1500" dirty="0" smtClean="0">
                <a:latin typeface="Arial"/>
                <a:cs typeface="Arial"/>
              </a:rPr>
              <a:t>You are given a training set {(</a:t>
            </a:r>
            <a:r>
              <a:rPr lang="en-US" sz="1500" b="1" dirty="0" smtClean="0">
                <a:latin typeface="Arial"/>
                <a:cs typeface="Arial"/>
              </a:rPr>
              <a:t>x</a:t>
            </a:r>
            <a:r>
              <a:rPr lang="en-US" sz="1500" baseline="-25000" dirty="0" smtClean="0">
                <a:latin typeface="Arial"/>
                <a:cs typeface="Arial"/>
              </a:rPr>
              <a:t>i</a:t>
            </a:r>
            <a:r>
              <a:rPr lang="en-US" sz="1500" dirty="0" smtClean="0">
                <a:latin typeface="Arial"/>
                <a:cs typeface="Arial"/>
              </a:rPr>
              <a:t>,</a:t>
            </a:r>
            <a:r>
              <a:rPr lang="en-US" sz="1500" b="1" dirty="0" smtClean="0">
                <a:latin typeface="Arial"/>
                <a:cs typeface="Arial"/>
              </a:rPr>
              <a:t>y</a:t>
            </a:r>
            <a:r>
              <a:rPr lang="en-US" sz="1500" baseline="-25000" dirty="0" smtClean="0">
                <a:latin typeface="Arial"/>
                <a:cs typeface="Arial"/>
              </a:rPr>
              <a:t>i</a:t>
            </a:r>
            <a:r>
              <a:rPr lang="en-US" sz="1500" dirty="0" smtClean="0">
                <a:latin typeface="Arial"/>
                <a:cs typeface="Arial"/>
              </a:rPr>
              <a:t>)} where </a:t>
            </a:r>
            <a:r>
              <a:rPr lang="en-US" sz="1500" b="1" dirty="0" smtClean="0">
                <a:latin typeface="Arial"/>
                <a:cs typeface="Arial"/>
              </a:rPr>
              <a:t>y</a:t>
            </a:r>
            <a:r>
              <a:rPr lang="en-US" sz="1500" baseline="-25000" dirty="0" smtClean="0">
                <a:latin typeface="Arial"/>
                <a:cs typeface="Arial"/>
              </a:rPr>
              <a:t>i</a:t>
            </a:r>
            <a:r>
              <a:rPr lang="en-US" sz="1500" dirty="0" smtClean="0">
                <a:latin typeface="Arial"/>
                <a:cs typeface="Arial"/>
              </a:rPr>
              <a:t> = </a:t>
            </a:r>
            <a:r>
              <a:rPr lang="en-US" sz="1500" i="1" dirty="0" smtClean="0">
                <a:latin typeface="Arial"/>
                <a:cs typeface="Arial"/>
              </a:rPr>
              <a:t>f</a:t>
            </a:r>
            <a:r>
              <a:rPr lang="en-US" sz="1500" b="1" dirty="0" smtClean="0">
                <a:latin typeface="Arial"/>
                <a:cs typeface="Arial"/>
              </a:rPr>
              <a:t>(x</a:t>
            </a:r>
            <a:r>
              <a:rPr lang="en-US" sz="1500" baseline="-25000" dirty="0" smtClean="0">
                <a:latin typeface="Arial"/>
                <a:cs typeface="Arial"/>
              </a:rPr>
              <a:t>i</a:t>
            </a:r>
            <a:r>
              <a:rPr lang="en-US" sz="1500" dirty="0" smtClean="0">
                <a:latin typeface="Arial"/>
                <a:cs typeface="Arial"/>
              </a:rPr>
              <a:t>). We want to learn </a:t>
            </a:r>
            <a:r>
              <a:rPr lang="en-US" sz="1500" i="1" dirty="0" smtClean="0">
                <a:latin typeface="Arial"/>
                <a:cs typeface="Arial"/>
              </a:rPr>
              <a:t>f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Essentially have a “teacher” that tells you what each training example is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See </a:t>
            </a:r>
            <a:r>
              <a:rPr lang="en-US" sz="1600" dirty="0">
                <a:latin typeface="Arial"/>
                <a:cs typeface="Arial"/>
              </a:rPr>
              <a:t>how closely the actual outputs match the desired </a:t>
            </a:r>
            <a:r>
              <a:rPr lang="en-US" sz="1600" dirty="0" smtClean="0">
                <a:latin typeface="Arial"/>
                <a:cs typeface="Arial"/>
              </a:rPr>
              <a:t>ones</a:t>
            </a:r>
          </a:p>
          <a:p>
            <a:pPr lvl="2"/>
            <a:r>
              <a:rPr lang="en-US" sz="1400" dirty="0" smtClean="0">
                <a:latin typeface="Arial"/>
                <a:cs typeface="Arial"/>
              </a:rPr>
              <a:t>Note generalization error (bias, variance) vs. accuracy on the training set</a:t>
            </a:r>
          </a:p>
          <a:p>
            <a:pPr lvl="1"/>
            <a:r>
              <a:rPr lang="en-US" sz="1600" i="1" dirty="0" smtClean="0">
                <a:latin typeface="Arial"/>
                <a:cs typeface="Arial"/>
              </a:rPr>
              <a:t>Most</a:t>
            </a:r>
            <a:r>
              <a:rPr lang="en-US" sz="1600" dirty="0" smtClean="0">
                <a:latin typeface="Arial"/>
                <a:cs typeface="Arial"/>
              </a:rPr>
              <a:t> of the big breakthroughs have come in supervised deep learning</a:t>
            </a:r>
            <a:endParaRPr lang="en-US" sz="1600" dirty="0">
              <a:latin typeface="Arial"/>
              <a:cs typeface="Arial"/>
            </a:endParaRPr>
          </a:p>
          <a:p>
            <a:endParaRPr lang="en-US" sz="1900" dirty="0" smtClean="0">
              <a:latin typeface="Arial"/>
              <a:cs typeface="Arial"/>
            </a:endParaRPr>
          </a:p>
          <a:p>
            <a:r>
              <a:rPr lang="en-US" sz="1900" dirty="0" smtClean="0">
                <a:latin typeface="Arial"/>
                <a:cs typeface="Arial"/>
              </a:rPr>
              <a:t>Unsupervised Learning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Algorithm learns internal representations and important features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Unlabeled data sets</a:t>
            </a:r>
          </a:p>
          <a:p>
            <a:endParaRPr lang="en-US" sz="1900" dirty="0">
              <a:latin typeface="Arial"/>
              <a:cs typeface="Arial"/>
            </a:endParaRPr>
          </a:p>
          <a:p>
            <a:r>
              <a:rPr lang="en-US" sz="1900" dirty="0" smtClean="0">
                <a:latin typeface="Arial"/>
                <a:cs typeface="Arial"/>
              </a:rPr>
              <a:t>Reinforcement Learning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Learning agent maximizes future reward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Dynamic system with feedback control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Robots</a:t>
            </a:r>
          </a:p>
          <a:p>
            <a:pPr lvl="1"/>
            <a:endParaRPr lang="en-US" sz="1400" dirty="0" smtClean="0">
              <a:latin typeface="Arial"/>
              <a:cs typeface="Arial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795483" y="2249048"/>
            <a:ext cx="4348517" cy="4608952"/>
            <a:chOff x="5013692" y="2332420"/>
            <a:chExt cx="4348517" cy="4608952"/>
          </a:xfrm>
        </p:grpSpPr>
        <p:pic>
          <p:nvPicPr>
            <p:cNvPr id="3" name="Picture 2" descr="hugo_er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3692" y="2332420"/>
              <a:ext cx="4227572" cy="1203990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6856395" y="6710540"/>
              <a:ext cx="250581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Images </a:t>
              </a:r>
              <a:r>
                <a:rPr lang="en-US" sz="900" dirty="0"/>
                <a:t>courtesy Hugo </a:t>
              </a:r>
              <a:r>
                <a:rPr lang="en-US" sz="900" dirty="0" smtClean="0"/>
                <a:t>Larochelle  and Andrew Ng</a:t>
              </a:r>
              <a:endParaRPr lang="en-US" sz="900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5291" y="4390140"/>
              <a:ext cx="2948709" cy="22115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499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13351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Aside: Feed </a:t>
            </a:r>
            <a:r>
              <a:rPr lang="en-US" dirty="0"/>
              <a:t>Forward Neural Networks</a:t>
            </a:r>
          </a:p>
        </p:txBody>
      </p:sp>
      <p:sp>
        <p:nvSpPr>
          <p:cNvPr id="205870" name="Rectangle 1070"/>
          <p:cNvSpPr>
            <a:spLocks noGrp="1" noChangeArrowheads="1"/>
          </p:cNvSpPr>
          <p:nvPr>
            <p:ph type="body" sz="half" idx="2"/>
          </p:nvPr>
        </p:nvSpPr>
        <p:spPr>
          <a:xfrm>
            <a:off x="4961753" y="1854903"/>
            <a:ext cx="4038600" cy="4638466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3300"/>
                </a:solidFill>
              </a14:hiddenFill>
            </a:ext>
          </a:extLst>
        </p:spPr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The information is propagated from the inputs to the </a:t>
            </a:r>
            <a:r>
              <a:rPr lang="en-US" sz="2400" dirty="0" smtClean="0"/>
              <a:t>outputs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Directed Acyclic Graph (DAG)</a:t>
            </a:r>
          </a:p>
          <a:p>
            <a:pPr marL="0" indent="0">
              <a:lnSpc>
                <a:spcPct val="90000"/>
              </a:lnSpc>
              <a:buNone/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 smtClean="0"/>
              <a:t>Computes one or more non-linear </a:t>
            </a:r>
            <a:r>
              <a:rPr lang="en-US" sz="2400" dirty="0"/>
              <a:t>functions 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r>
              <a:rPr lang="en-US" sz="2000" dirty="0" smtClean="0">
                <a:solidFill>
                  <a:srgbClr val="000000"/>
                </a:solidFill>
              </a:rPr>
              <a:t>Computation is carried out by </a:t>
            </a:r>
            <a:r>
              <a:rPr lang="en-US" sz="2000" dirty="0" smtClean="0"/>
              <a:t>composition of </a:t>
            </a:r>
            <a:r>
              <a:rPr lang="en-US" sz="2000" dirty="0" smtClean="0">
                <a:solidFill>
                  <a:srgbClr val="000000"/>
                </a:solidFill>
              </a:rPr>
              <a:t>some number of </a:t>
            </a:r>
            <a:r>
              <a:rPr lang="en-US" sz="2000" dirty="0" smtClean="0"/>
              <a:t>algebraic functions implemented by the connections, weights and biases of the hidden and output layers</a:t>
            </a:r>
          </a:p>
          <a:p>
            <a:pPr lvl="1"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Hidden layers compute intermediate representations</a:t>
            </a:r>
          </a:p>
          <a:p>
            <a:pPr lvl="1">
              <a:lnSpc>
                <a:spcPct val="90000"/>
              </a:lnSpc>
            </a:pPr>
            <a:r>
              <a:rPr lang="en-US" sz="2100" dirty="0" smtClean="0"/>
              <a:t>Dimension reduction, but not always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Time has no </a:t>
            </a:r>
            <a:r>
              <a:rPr lang="en-US" sz="2400" dirty="0" smtClean="0"/>
              <a:t>role -- no cycles between </a:t>
            </a:r>
            <a:r>
              <a:rPr lang="en-US" sz="2400" dirty="0"/>
              <a:t>outputs and </a:t>
            </a:r>
            <a:r>
              <a:rPr lang="en-US" sz="2400" dirty="0" smtClean="0"/>
              <a:t>inputs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However, in some models each hidden</a:t>
            </a:r>
            <a:r>
              <a:rPr lang="en-US" sz="2000" dirty="0"/>
              <a:t> </a:t>
            </a:r>
            <a:r>
              <a:rPr lang="en-US" sz="2000" dirty="0" smtClean="0"/>
              <a:t>layer models one time step (e.g, RNN)</a:t>
            </a:r>
          </a:p>
          <a:p>
            <a:pPr lvl="1"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400" dirty="0" smtClean="0">
                <a:latin typeface="+mj-lt"/>
              </a:rPr>
              <a:t>Maps vectors to vectors</a:t>
            </a:r>
            <a:endParaRPr lang="en-US" sz="2400" dirty="0">
              <a:latin typeface="+mj-lt"/>
            </a:endParaRPr>
          </a:p>
        </p:txBody>
      </p:sp>
      <p:sp>
        <p:nvSpPr>
          <p:cNvPr id="205828" name="Oval 1028"/>
          <p:cNvSpPr>
            <a:spLocks noChangeArrowheads="1"/>
          </p:cNvSpPr>
          <p:nvPr/>
        </p:nvSpPr>
        <p:spPr bwMode="auto">
          <a:xfrm>
            <a:off x="1116013" y="43656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29" name="Oval 1029"/>
          <p:cNvSpPr>
            <a:spLocks noChangeArrowheads="1"/>
          </p:cNvSpPr>
          <p:nvPr/>
        </p:nvSpPr>
        <p:spPr bwMode="auto">
          <a:xfrm>
            <a:off x="1692275" y="43656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30" name="Oval 1030"/>
          <p:cNvSpPr>
            <a:spLocks noChangeArrowheads="1"/>
          </p:cNvSpPr>
          <p:nvPr/>
        </p:nvSpPr>
        <p:spPr bwMode="auto">
          <a:xfrm>
            <a:off x="2268538" y="43656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31" name="Oval 1031"/>
          <p:cNvSpPr>
            <a:spLocks noChangeArrowheads="1"/>
          </p:cNvSpPr>
          <p:nvPr/>
        </p:nvSpPr>
        <p:spPr bwMode="auto">
          <a:xfrm>
            <a:off x="2916238" y="43656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32" name="Oval 1032"/>
          <p:cNvSpPr>
            <a:spLocks noChangeArrowheads="1"/>
          </p:cNvSpPr>
          <p:nvPr/>
        </p:nvSpPr>
        <p:spPr bwMode="auto">
          <a:xfrm>
            <a:off x="3563938" y="43656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33" name="Oval 1033"/>
          <p:cNvSpPr>
            <a:spLocks noChangeArrowheads="1"/>
          </p:cNvSpPr>
          <p:nvPr/>
        </p:nvSpPr>
        <p:spPr bwMode="auto">
          <a:xfrm>
            <a:off x="1116013" y="35020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34" name="Oval 1034"/>
          <p:cNvSpPr>
            <a:spLocks noChangeArrowheads="1"/>
          </p:cNvSpPr>
          <p:nvPr/>
        </p:nvSpPr>
        <p:spPr bwMode="auto">
          <a:xfrm>
            <a:off x="1692275" y="35020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35" name="Oval 1035"/>
          <p:cNvSpPr>
            <a:spLocks noChangeArrowheads="1"/>
          </p:cNvSpPr>
          <p:nvPr/>
        </p:nvSpPr>
        <p:spPr bwMode="auto">
          <a:xfrm>
            <a:off x="2268538" y="35020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36" name="Oval 1036"/>
          <p:cNvSpPr>
            <a:spLocks noChangeArrowheads="1"/>
          </p:cNvSpPr>
          <p:nvPr/>
        </p:nvSpPr>
        <p:spPr bwMode="auto">
          <a:xfrm>
            <a:off x="2916238" y="35020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37" name="Oval 1037"/>
          <p:cNvSpPr>
            <a:spLocks noChangeArrowheads="1"/>
          </p:cNvSpPr>
          <p:nvPr/>
        </p:nvSpPr>
        <p:spPr bwMode="auto">
          <a:xfrm>
            <a:off x="3563938" y="35020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38" name="Rectangle 1038"/>
          <p:cNvSpPr>
            <a:spLocks noChangeArrowheads="1"/>
          </p:cNvSpPr>
          <p:nvPr/>
        </p:nvSpPr>
        <p:spPr bwMode="auto">
          <a:xfrm>
            <a:off x="539750" y="5518150"/>
            <a:ext cx="287338" cy="287338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39" name="Rectangle 1039"/>
          <p:cNvSpPr>
            <a:spLocks noChangeArrowheads="1"/>
          </p:cNvSpPr>
          <p:nvPr/>
        </p:nvSpPr>
        <p:spPr bwMode="auto">
          <a:xfrm>
            <a:off x="1044575" y="5518150"/>
            <a:ext cx="287338" cy="287338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40" name="Rectangle 1040"/>
          <p:cNvSpPr>
            <a:spLocks noChangeArrowheads="1"/>
          </p:cNvSpPr>
          <p:nvPr/>
        </p:nvSpPr>
        <p:spPr bwMode="auto">
          <a:xfrm>
            <a:off x="1620838" y="5518150"/>
            <a:ext cx="287337" cy="287338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41" name="Rectangle 1041"/>
          <p:cNvSpPr>
            <a:spLocks noChangeArrowheads="1"/>
          </p:cNvSpPr>
          <p:nvPr/>
        </p:nvSpPr>
        <p:spPr bwMode="auto">
          <a:xfrm>
            <a:off x="2197100" y="5518150"/>
            <a:ext cx="287338" cy="287338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42" name="Rectangle 1042"/>
          <p:cNvSpPr>
            <a:spLocks noChangeArrowheads="1"/>
          </p:cNvSpPr>
          <p:nvPr/>
        </p:nvSpPr>
        <p:spPr bwMode="auto">
          <a:xfrm>
            <a:off x="2773363" y="5518150"/>
            <a:ext cx="287337" cy="287338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43" name="Rectangle 1043"/>
          <p:cNvSpPr>
            <a:spLocks noChangeArrowheads="1"/>
          </p:cNvSpPr>
          <p:nvPr/>
        </p:nvSpPr>
        <p:spPr bwMode="auto">
          <a:xfrm>
            <a:off x="3348038" y="5518150"/>
            <a:ext cx="287337" cy="287338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44" name="Rectangle 1044"/>
          <p:cNvSpPr>
            <a:spLocks noChangeArrowheads="1"/>
          </p:cNvSpPr>
          <p:nvPr/>
        </p:nvSpPr>
        <p:spPr bwMode="auto">
          <a:xfrm>
            <a:off x="3924300" y="5518150"/>
            <a:ext cx="287338" cy="287338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45" name="Oval 1045"/>
          <p:cNvSpPr>
            <a:spLocks noChangeArrowheads="1"/>
          </p:cNvSpPr>
          <p:nvPr/>
        </p:nvSpPr>
        <p:spPr bwMode="auto">
          <a:xfrm>
            <a:off x="1979613" y="26384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46" name="Oval 1046"/>
          <p:cNvSpPr>
            <a:spLocks noChangeArrowheads="1"/>
          </p:cNvSpPr>
          <p:nvPr/>
        </p:nvSpPr>
        <p:spPr bwMode="auto">
          <a:xfrm>
            <a:off x="2627313" y="26384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47" name="Line 1047"/>
          <p:cNvSpPr>
            <a:spLocks noChangeShapeType="1"/>
          </p:cNvSpPr>
          <p:nvPr/>
        </p:nvSpPr>
        <p:spPr bwMode="auto">
          <a:xfrm flipV="1">
            <a:off x="1331913" y="3068638"/>
            <a:ext cx="86360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48" name="Line 1048"/>
          <p:cNvSpPr>
            <a:spLocks noChangeShapeType="1"/>
          </p:cNvSpPr>
          <p:nvPr/>
        </p:nvSpPr>
        <p:spPr bwMode="auto">
          <a:xfrm flipV="1">
            <a:off x="1979613" y="3068638"/>
            <a:ext cx="21590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49" name="Line 1049"/>
          <p:cNvSpPr>
            <a:spLocks noChangeShapeType="1"/>
          </p:cNvSpPr>
          <p:nvPr/>
        </p:nvSpPr>
        <p:spPr bwMode="auto">
          <a:xfrm flipV="1">
            <a:off x="1979613" y="3068638"/>
            <a:ext cx="86360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50" name="Line 1050"/>
          <p:cNvSpPr>
            <a:spLocks noChangeShapeType="1"/>
          </p:cNvSpPr>
          <p:nvPr/>
        </p:nvSpPr>
        <p:spPr bwMode="auto">
          <a:xfrm flipH="1" flipV="1">
            <a:off x="2195513" y="3068638"/>
            <a:ext cx="2889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51" name="Line 1051"/>
          <p:cNvSpPr>
            <a:spLocks noChangeShapeType="1"/>
          </p:cNvSpPr>
          <p:nvPr/>
        </p:nvSpPr>
        <p:spPr bwMode="auto">
          <a:xfrm flipH="1" flipV="1">
            <a:off x="2195513" y="3068638"/>
            <a:ext cx="9366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52" name="Line 1052"/>
          <p:cNvSpPr>
            <a:spLocks noChangeShapeType="1"/>
          </p:cNvSpPr>
          <p:nvPr/>
        </p:nvSpPr>
        <p:spPr bwMode="auto">
          <a:xfrm flipH="1" flipV="1">
            <a:off x="2195513" y="3068638"/>
            <a:ext cx="15843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53" name="Line 1053"/>
          <p:cNvSpPr>
            <a:spLocks noChangeShapeType="1"/>
          </p:cNvSpPr>
          <p:nvPr/>
        </p:nvSpPr>
        <p:spPr bwMode="auto">
          <a:xfrm flipV="1">
            <a:off x="1331913" y="3068638"/>
            <a:ext cx="151130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54" name="Line 1054"/>
          <p:cNvSpPr>
            <a:spLocks noChangeShapeType="1"/>
          </p:cNvSpPr>
          <p:nvPr/>
        </p:nvSpPr>
        <p:spPr bwMode="auto">
          <a:xfrm flipV="1">
            <a:off x="2484438" y="3068638"/>
            <a:ext cx="35877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55" name="Line 1055"/>
          <p:cNvSpPr>
            <a:spLocks noChangeShapeType="1"/>
          </p:cNvSpPr>
          <p:nvPr/>
        </p:nvSpPr>
        <p:spPr bwMode="auto">
          <a:xfrm flipH="1" flipV="1">
            <a:off x="2843213" y="3068638"/>
            <a:ext cx="2889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56" name="Line 1056"/>
          <p:cNvSpPr>
            <a:spLocks noChangeShapeType="1"/>
          </p:cNvSpPr>
          <p:nvPr/>
        </p:nvSpPr>
        <p:spPr bwMode="auto">
          <a:xfrm flipH="1" flipV="1">
            <a:off x="2843213" y="3068638"/>
            <a:ext cx="9366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57" name="Line 1057"/>
          <p:cNvSpPr>
            <a:spLocks noChangeShapeType="1"/>
          </p:cNvSpPr>
          <p:nvPr/>
        </p:nvSpPr>
        <p:spPr bwMode="auto">
          <a:xfrm flipV="1">
            <a:off x="684213" y="4797425"/>
            <a:ext cx="647700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58" name="Line 1058"/>
          <p:cNvSpPr>
            <a:spLocks noChangeShapeType="1"/>
          </p:cNvSpPr>
          <p:nvPr/>
        </p:nvSpPr>
        <p:spPr bwMode="auto">
          <a:xfrm flipV="1">
            <a:off x="684213" y="4797425"/>
            <a:ext cx="1223962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59" name="Line 1059"/>
          <p:cNvSpPr>
            <a:spLocks noChangeShapeType="1"/>
          </p:cNvSpPr>
          <p:nvPr/>
        </p:nvSpPr>
        <p:spPr bwMode="auto">
          <a:xfrm flipV="1">
            <a:off x="684213" y="4797425"/>
            <a:ext cx="1800225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60" name="Line 1060"/>
          <p:cNvSpPr>
            <a:spLocks noChangeShapeType="1"/>
          </p:cNvSpPr>
          <p:nvPr/>
        </p:nvSpPr>
        <p:spPr bwMode="auto">
          <a:xfrm flipV="1">
            <a:off x="755650" y="4797425"/>
            <a:ext cx="2376488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61" name="Line 1061"/>
          <p:cNvSpPr>
            <a:spLocks noChangeShapeType="1"/>
          </p:cNvSpPr>
          <p:nvPr/>
        </p:nvSpPr>
        <p:spPr bwMode="auto">
          <a:xfrm flipV="1">
            <a:off x="755650" y="4797425"/>
            <a:ext cx="3024188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62" name="Line 1062"/>
          <p:cNvSpPr>
            <a:spLocks noChangeShapeType="1"/>
          </p:cNvSpPr>
          <p:nvPr/>
        </p:nvSpPr>
        <p:spPr bwMode="auto">
          <a:xfrm flipH="1" flipV="1">
            <a:off x="1331913" y="4797425"/>
            <a:ext cx="2736850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63" name="Line 1063"/>
          <p:cNvSpPr>
            <a:spLocks noChangeShapeType="1"/>
          </p:cNvSpPr>
          <p:nvPr/>
        </p:nvSpPr>
        <p:spPr bwMode="auto">
          <a:xfrm flipH="1" flipV="1">
            <a:off x="1908175" y="4797425"/>
            <a:ext cx="2160588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64" name="Line 1064"/>
          <p:cNvSpPr>
            <a:spLocks noChangeShapeType="1"/>
          </p:cNvSpPr>
          <p:nvPr/>
        </p:nvSpPr>
        <p:spPr bwMode="auto">
          <a:xfrm flipH="1" flipV="1">
            <a:off x="2484438" y="4797425"/>
            <a:ext cx="1584325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65" name="Line 1065"/>
          <p:cNvSpPr>
            <a:spLocks noChangeShapeType="1"/>
          </p:cNvSpPr>
          <p:nvPr/>
        </p:nvSpPr>
        <p:spPr bwMode="auto">
          <a:xfrm flipH="1" flipV="1">
            <a:off x="3132138" y="4797425"/>
            <a:ext cx="936625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66" name="Line 1066"/>
          <p:cNvSpPr>
            <a:spLocks noChangeShapeType="1"/>
          </p:cNvSpPr>
          <p:nvPr/>
        </p:nvSpPr>
        <p:spPr bwMode="auto">
          <a:xfrm flipH="1" flipV="1">
            <a:off x="3779838" y="4797425"/>
            <a:ext cx="288925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67" name="Line 1067"/>
          <p:cNvSpPr>
            <a:spLocks noChangeShapeType="1"/>
          </p:cNvSpPr>
          <p:nvPr/>
        </p:nvSpPr>
        <p:spPr bwMode="auto">
          <a:xfrm flipV="1">
            <a:off x="2195513" y="2133600"/>
            <a:ext cx="0" cy="5032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68" name="Line 1068"/>
          <p:cNvSpPr>
            <a:spLocks noChangeShapeType="1"/>
          </p:cNvSpPr>
          <p:nvPr/>
        </p:nvSpPr>
        <p:spPr bwMode="auto">
          <a:xfrm flipV="1">
            <a:off x="2843213" y="2133600"/>
            <a:ext cx="0" cy="5032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71" name="Line 1071"/>
          <p:cNvSpPr>
            <a:spLocks noChangeShapeType="1"/>
          </p:cNvSpPr>
          <p:nvPr/>
        </p:nvSpPr>
        <p:spPr bwMode="auto">
          <a:xfrm flipV="1">
            <a:off x="1331913" y="3933825"/>
            <a:ext cx="24479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72" name="Line 1072"/>
          <p:cNvSpPr>
            <a:spLocks noChangeShapeType="1"/>
          </p:cNvSpPr>
          <p:nvPr/>
        </p:nvSpPr>
        <p:spPr bwMode="auto">
          <a:xfrm flipV="1">
            <a:off x="1331913" y="3933825"/>
            <a:ext cx="18002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73" name="Line 1073"/>
          <p:cNvSpPr>
            <a:spLocks noChangeShapeType="1"/>
          </p:cNvSpPr>
          <p:nvPr/>
        </p:nvSpPr>
        <p:spPr bwMode="auto">
          <a:xfrm flipV="1">
            <a:off x="1331913" y="3933825"/>
            <a:ext cx="11525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74" name="Line 1074"/>
          <p:cNvSpPr>
            <a:spLocks noChangeShapeType="1"/>
          </p:cNvSpPr>
          <p:nvPr/>
        </p:nvSpPr>
        <p:spPr bwMode="auto">
          <a:xfrm flipV="1">
            <a:off x="1331913" y="3933825"/>
            <a:ext cx="576262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75" name="Line 1075"/>
          <p:cNvSpPr>
            <a:spLocks noChangeShapeType="1"/>
          </p:cNvSpPr>
          <p:nvPr/>
        </p:nvSpPr>
        <p:spPr bwMode="auto">
          <a:xfrm flipV="1">
            <a:off x="1331913" y="39338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76" name="Line 1076"/>
          <p:cNvSpPr>
            <a:spLocks noChangeShapeType="1"/>
          </p:cNvSpPr>
          <p:nvPr/>
        </p:nvSpPr>
        <p:spPr bwMode="auto">
          <a:xfrm>
            <a:off x="1331913" y="3933825"/>
            <a:ext cx="24479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77" name="Line 1077"/>
          <p:cNvSpPr>
            <a:spLocks noChangeShapeType="1"/>
          </p:cNvSpPr>
          <p:nvPr/>
        </p:nvSpPr>
        <p:spPr bwMode="auto">
          <a:xfrm>
            <a:off x="1908175" y="3933825"/>
            <a:ext cx="1871663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78" name="Line 1078"/>
          <p:cNvSpPr>
            <a:spLocks noChangeShapeType="1"/>
          </p:cNvSpPr>
          <p:nvPr/>
        </p:nvSpPr>
        <p:spPr bwMode="auto">
          <a:xfrm>
            <a:off x="2484438" y="3933825"/>
            <a:ext cx="1366837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79" name="Line 1079"/>
          <p:cNvSpPr>
            <a:spLocks noChangeShapeType="1"/>
          </p:cNvSpPr>
          <p:nvPr/>
        </p:nvSpPr>
        <p:spPr bwMode="auto">
          <a:xfrm>
            <a:off x="3132138" y="3933825"/>
            <a:ext cx="64770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80" name="Line 1080"/>
          <p:cNvSpPr>
            <a:spLocks noChangeShapeType="1"/>
          </p:cNvSpPr>
          <p:nvPr/>
        </p:nvSpPr>
        <p:spPr bwMode="auto">
          <a:xfrm>
            <a:off x="3779838" y="39338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81" name="Line 1081"/>
          <p:cNvSpPr>
            <a:spLocks noChangeShapeType="1"/>
          </p:cNvSpPr>
          <p:nvPr/>
        </p:nvSpPr>
        <p:spPr bwMode="auto">
          <a:xfrm flipH="1" flipV="1">
            <a:off x="1331913" y="3933825"/>
            <a:ext cx="576262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82" name="Line 1082"/>
          <p:cNvSpPr>
            <a:spLocks noChangeShapeType="1"/>
          </p:cNvSpPr>
          <p:nvPr/>
        </p:nvSpPr>
        <p:spPr bwMode="auto">
          <a:xfrm flipV="1">
            <a:off x="1908175" y="39338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83" name="Line 1083"/>
          <p:cNvSpPr>
            <a:spLocks noChangeShapeType="1"/>
          </p:cNvSpPr>
          <p:nvPr/>
        </p:nvSpPr>
        <p:spPr bwMode="auto">
          <a:xfrm flipV="1">
            <a:off x="1908175" y="3933825"/>
            <a:ext cx="576263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84" name="Line 1084"/>
          <p:cNvSpPr>
            <a:spLocks noChangeShapeType="1"/>
          </p:cNvSpPr>
          <p:nvPr/>
        </p:nvSpPr>
        <p:spPr bwMode="auto">
          <a:xfrm flipV="1">
            <a:off x="1908175" y="3933825"/>
            <a:ext cx="1223963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85" name="Line 1085"/>
          <p:cNvSpPr>
            <a:spLocks noChangeShapeType="1"/>
          </p:cNvSpPr>
          <p:nvPr/>
        </p:nvSpPr>
        <p:spPr bwMode="auto">
          <a:xfrm flipV="1">
            <a:off x="1979613" y="3933825"/>
            <a:ext cx="18002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86" name="Line 1086"/>
          <p:cNvSpPr>
            <a:spLocks noChangeShapeType="1"/>
          </p:cNvSpPr>
          <p:nvPr/>
        </p:nvSpPr>
        <p:spPr bwMode="auto">
          <a:xfrm>
            <a:off x="1331913" y="3933825"/>
            <a:ext cx="11525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87" name="Line 1087"/>
          <p:cNvSpPr>
            <a:spLocks noChangeShapeType="1"/>
          </p:cNvSpPr>
          <p:nvPr/>
        </p:nvSpPr>
        <p:spPr bwMode="auto">
          <a:xfrm>
            <a:off x="1908175" y="3933825"/>
            <a:ext cx="576263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88" name="Line 1088"/>
          <p:cNvSpPr>
            <a:spLocks noChangeShapeType="1"/>
          </p:cNvSpPr>
          <p:nvPr/>
        </p:nvSpPr>
        <p:spPr bwMode="auto">
          <a:xfrm>
            <a:off x="2484438" y="39338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89" name="Line 1089"/>
          <p:cNvSpPr>
            <a:spLocks noChangeShapeType="1"/>
          </p:cNvSpPr>
          <p:nvPr/>
        </p:nvSpPr>
        <p:spPr bwMode="auto">
          <a:xfrm flipV="1">
            <a:off x="2484438" y="3933825"/>
            <a:ext cx="64770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90" name="Line 1090"/>
          <p:cNvSpPr>
            <a:spLocks noChangeShapeType="1"/>
          </p:cNvSpPr>
          <p:nvPr/>
        </p:nvSpPr>
        <p:spPr bwMode="auto">
          <a:xfrm flipV="1">
            <a:off x="2484438" y="3933825"/>
            <a:ext cx="129540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91" name="Line 1091"/>
          <p:cNvSpPr>
            <a:spLocks noChangeShapeType="1"/>
          </p:cNvSpPr>
          <p:nvPr/>
        </p:nvSpPr>
        <p:spPr bwMode="auto">
          <a:xfrm>
            <a:off x="1260475" y="3933825"/>
            <a:ext cx="1871663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92" name="Line 1092"/>
          <p:cNvSpPr>
            <a:spLocks noChangeShapeType="1"/>
          </p:cNvSpPr>
          <p:nvPr/>
        </p:nvSpPr>
        <p:spPr bwMode="auto">
          <a:xfrm>
            <a:off x="1908175" y="3933825"/>
            <a:ext cx="1223963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93" name="Line 1093"/>
          <p:cNvSpPr>
            <a:spLocks noChangeShapeType="1"/>
          </p:cNvSpPr>
          <p:nvPr/>
        </p:nvSpPr>
        <p:spPr bwMode="auto">
          <a:xfrm>
            <a:off x="2484438" y="3933825"/>
            <a:ext cx="64770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94" name="Line 1094"/>
          <p:cNvSpPr>
            <a:spLocks noChangeShapeType="1"/>
          </p:cNvSpPr>
          <p:nvPr/>
        </p:nvSpPr>
        <p:spPr bwMode="auto">
          <a:xfrm>
            <a:off x="3132138" y="39338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95" name="Line 1095"/>
          <p:cNvSpPr>
            <a:spLocks noChangeShapeType="1"/>
          </p:cNvSpPr>
          <p:nvPr/>
        </p:nvSpPr>
        <p:spPr bwMode="auto">
          <a:xfrm flipV="1">
            <a:off x="3132138" y="3933825"/>
            <a:ext cx="576262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96" name="Line 1096"/>
          <p:cNvSpPr>
            <a:spLocks noChangeShapeType="1"/>
          </p:cNvSpPr>
          <p:nvPr/>
        </p:nvSpPr>
        <p:spPr bwMode="auto">
          <a:xfrm flipV="1">
            <a:off x="1187450" y="4797425"/>
            <a:ext cx="144463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97" name="Line 1097"/>
          <p:cNvSpPr>
            <a:spLocks noChangeShapeType="1"/>
          </p:cNvSpPr>
          <p:nvPr/>
        </p:nvSpPr>
        <p:spPr bwMode="auto">
          <a:xfrm flipV="1">
            <a:off x="1187450" y="4797425"/>
            <a:ext cx="720725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98" name="Line 1098"/>
          <p:cNvSpPr>
            <a:spLocks noChangeShapeType="1"/>
          </p:cNvSpPr>
          <p:nvPr/>
        </p:nvSpPr>
        <p:spPr bwMode="auto">
          <a:xfrm flipV="1">
            <a:off x="1187450" y="4797425"/>
            <a:ext cx="1296988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99" name="Line 1099"/>
          <p:cNvSpPr>
            <a:spLocks noChangeShapeType="1"/>
          </p:cNvSpPr>
          <p:nvPr/>
        </p:nvSpPr>
        <p:spPr bwMode="auto">
          <a:xfrm flipV="1">
            <a:off x="1187450" y="4797425"/>
            <a:ext cx="1944688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901" name="Text Box 1101"/>
          <p:cNvSpPr txBox="1">
            <a:spLocks noChangeArrowheads="1"/>
          </p:cNvSpPr>
          <p:nvPr/>
        </p:nvSpPr>
        <p:spPr bwMode="auto">
          <a:xfrm>
            <a:off x="468313" y="5799138"/>
            <a:ext cx="3642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205902" name="Text Box 1102"/>
          <p:cNvSpPr txBox="1">
            <a:spLocks noChangeArrowheads="1"/>
          </p:cNvSpPr>
          <p:nvPr/>
        </p:nvSpPr>
        <p:spPr bwMode="auto">
          <a:xfrm>
            <a:off x="971550" y="5805488"/>
            <a:ext cx="3642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205903" name="Text Box 1103"/>
          <p:cNvSpPr txBox="1">
            <a:spLocks noChangeArrowheads="1"/>
          </p:cNvSpPr>
          <p:nvPr/>
        </p:nvSpPr>
        <p:spPr bwMode="auto">
          <a:xfrm>
            <a:off x="3930650" y="5805488"/>
            <a:ext cx="36549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n</a:t>
            </a:r>
          </a:p>
        </p:txBody>
      </p:sp>
      <p:sp>
        <p:nvSpPr>
          <p:cNvPr id="205904" name="Text Box 1104"/>
          <p:cNvSpPr txBox="1">
            <a:spLocks noChangeArrowheads="1"/>
          </p:cNvSpPr>
          <p:nvPr/>
        </p:nvSpPr>
        <p:spPr bwMode="auto">
          <a:xfrm>
            <a:off x="1979613" y="5805488"/>
            <a:ext cx="17938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…..</a:t>
            </a:r>
          </a:p>
        </p:txBody>
      </p:sp>
      <p:sp>
        <p:nvSpPr>
          <p:cNvPr id="205905" name="Text Box 1105"/>
          <p:cNvSpPr txBox="1">
            <a:spLocks noChangeArrowheads="1"/>
          </p:cNvSpPr>
          <p:nvPr/>
        </p:nvSpPr>
        <p:spPr bwMode="auto">
          <a:xfrm>
            <a:off x="0" y="4076700"/>
            <a:ext cx="15478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1st hidden </a:t>
            </a:r>
          </a:p>
          <a:p>
            <a:r>
              <a:rPr lang="en-US" dirty="0"/>
              <a:t>layer</a:t>
            </a:r>
          </a:p>
        </p:txBody>
      </p:sp>
      <p:sp>
        <p:nvSpPr>
          <p:cNvPr id="205906" name="Text Box 1106"/>
          <p:cNvSpPr txBox="1">
            <a:spLocks noChangeArrowheads="1"/>
          </p:cNvSpPr>
          <p:nvPr/>
        </p:nvSpPr>
        <p:spPr bwMode="auto">
          <a:xfrm>
            <a:off x="0" y="3148013"/>
            <a:ext cx="15478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2nd hidden</a:t>
            </a:r>
          </a:p>
          <a:p>
            <a:r>
              <a:rPr lang="en-US" dirty="0"/>
              <a:t>layer</a:t>
            </a:r>
          </a:p>
        </p:txBody>
      </p:sp>
      <p:sp>
        <p:nvSpPr>
          <p:cNvPr id="205907" name="Text Box 1107"/>
          <p:cNvSpPr txBox="1">
            <a:spLocks noChangeArrowheads="1"/>
          </p:cNvSpPr>
          <p:nvPr/>
        </p:nvSpPr>
        <p:spPr bwMode="auto">
          <a:xfrm>
            <a:off x="-36513" y="2349500"/>
            <a:ext cx="15478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Output layer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6476557"/>
            <a:ext cx="5851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We say that the input data, or features, are </a:t>
            </a:r>
            <a:r>
              <a:rPr lang="en-US" i="1" dirty="0" smtClean="0">
                <a:solidFill>
                  <a:srgbClr val="FF0000"/>
                </a:solidFill>
              </a:rPr>
              <a:t>n </a:t>
            </a:r>
            <a:r>
              <a:rPr lang="en-US" dirty="0" smtClean="0">
                <a:solidFill>
                  <a:srgbClr val="FF0000"/>
                </a:solidFill>
              </a:rPr>
              <a:t>dimensional</a:t>
            </a:r>
            <a:endParaRPr lang="en-US" i="1" dirty="0">
              <a:solidFill>
                <a:srgbClr val="FF000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348038" y="1385455"/>
            <a:ext cx="1814407" cy="1953490"/>
            <a:chOff x="3348038" y="1385455"/>
            <a:chExt cx="1814407" cy="1953490"/>
          </a:xfrm>
        </p:grpSpPr>
        <p:sp>
          <p:nvSpPr>
            <p:cNvPr id="3" name="TextBox 2"/>
            <p:cNvSpPr txBox="1"/>
            <p:nvPr/>
          </p:nvSpPr>
          <p:spPr>
            <a:xfrm>
              <a:off x="3348038" y="1385455"/>
              <a:ext cx="18144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/>
                <a:t>Artificial Neurons</a:t>
              </a:r>
              <a:endParaRPr lang="en-US" u="sng" dirty="0"/>
            </a:p>
          </p:txBody>
        </p:sp>
        <p:cxnSp>
          <p:nvCxnSpPr>
            <p:cNvPr id="10" name="Straight Connector 9"/>
            <p:cNvCxnSpPr>
              <a:stCxn id="3" idx="2"/>
            </p:cNvCxnSpPr>
            <p:nvPr/>
          </p:nvCxnSpPr>
          <p:spPr>
            <a:xfrm flipH="1">
              <a:off x="3851275" y="1754787"/>
              <a:ext cx="403967" cy="1584158"/>
            </a:xfrm>
            <a:prstGeom prst="line">
              <a:avLst/>
            </a:prstGeom>
            <a:ln w="9525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425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N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634" y="1417638"/>
            <a:ext cx="3852059" cy="24816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19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Deep Feed Forward Neural Nets </a:t>
            </a:r>
            <a:br>
              <a:rPr lang="en-US" dirty="0" smtClean="0"/>
            </a:br>
            <a:r>
              <a:rPr lang="en-US" sz="2700" dirty="0" smtClean="0"/>
              <a:t>(in one slide </a:t>
            </a:r>
            <a:r>
              <a:rPr lang="en-US" sz="2700" dirty="0" smtClean="0">
                <a:sym typeface="Wingdings"/>
              </a:rPr>
              <a:t>)</a:t>
            </a:r>
            <a:endParaRPr lang="en-US" sz="2700" dirty="0"/>
          </a:p>
        </p:txBody>
      </p:sp>
      <p:pic>
        <p:nvPicPr>
          <p:cNvPr id="10" name="Picture 9" descr="activation_funcs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634" y="3771402"/>
            <a:ext cx="3613701" cy="2770773"/>
          </a:xfrm>
          <a:prstGeom prst="rect">
            <a:avLst/>
          </a:prstGeom>
        </p:spPr>
      </p:pic>
      <p:pic>
        <p:nvPicPr>
          <p:cNvPr id="3" name="Picture 2" descr="Error_surface_of_a_linear_neuron_with_two_input_weight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827" y="4499138"/>
            <a:ext cx="3888243" cy="21681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0331" y="5299812"/>
            <a:ext cx="39402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So what then is learning?</a:t>
            </a:r>
            <a:endParaRPr lang="en-US" sz="2800" b="1" dirty="0"/>
          </a:p>
        </p:txBody>
      </p:sp>
      <p:grpSp>
        <p:nvGrpSpPr>
          <p:cNvPr id="17" name="Group 16"/>
          <p:cNvGrpSpPr/>
          <p:nvPr/>
        </p:nvGrpSpPr>
        <p:grpSpPr>
          <a:xfrm>
            <a:off x="97693" y="1417638"/>
            <a:ext cx="5459809" cy="3557774"/>
            <a:chOff x="97693" y="1417638"/>
            <a:chExt cx="5459809" cy="3557774"/>
          </a:xfrm>
        </p:grpSpPr>
        <p:grpSp>
          <p:nvGrpSpPr>
            <p:cNvPr id="26" name="Group 25"/>
            <p:cNvGrpSpPr/>
            <p:nvPr/>
          </p:nvGrpSpPr>
          <p:grpSpPr>
            <a:xfrm>
              <a:off x="97693" y="1417638"/>
              <a:ext cx="5459809" cy="3010542"/>
              <a:chOff x="97693" y="1417638"/>
              <a:chExt cx="5459809" cy="3010542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97693" y="1417638"/>
                <a:ext cx="5459809" cy="3010542"/>
                <a:chOff x="97693" y="1417638"/>
                <a:chExt cx="5459809" cy="3010542"/>
              </a:xfrm>
            </p:grpSpPr>
            <p:grpSp>
              <p:nvGrpSpPr>
                <p:cNvPr id="12" name="Group 11"/>
                <p:cNvGrpSpPr/>
                <p:nvPr/>
              </p:nvGrpSpPr>
              <p:grpSpPr>
                <a:xfrm>
                  <a:off x="97693" y="1417638"/>
                  <a:ext cx="5192275" cy="3010542"/>
                  <a:chOff x="97693" y="1417638"/>
                  <a:chExt cx="5192275" cy="3010542"/>
                </a:xfrm>
              </p:grpSpPr>
              <p:pic>
                <p:nvPicPr>
                  <p:cNvPr id="8" name="Picture 7" descr="NN1__1.gif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7693" y="1417638"/>
                    <a:ext cx="4640216" cy="3010542"/>
                  </a:xfrm>
                  <a:prstGeom prst="rect">
                    <a:avLst/>
                  </a:prstGeom>
                </p:spPr>
              </p:pic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4620163" y="2785056"/>
                    <a:ext cx="669805" cy="307777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i="1" dirty="0" smtClean="0"/>
                      <a:t>h</a:t>
                    </a:r>
                    <a:r>
                      <a:rPr lang="en-US" sz="1400" baseline="-25000" dirty="0" smtClean="0"/>
                      <a:t>θ</a:t>
                    </a:r>
                    <a:r>
                      <a:rPr lang="en-US" sz="1400" i="1" dirty="0" smtClean="0"/>
                      <a:t>(x</a:t>
                    </a:r>
                    <a:r>
                      <a:rPr lang="en-US" sz="1400" i="1" baseline="30000" dirty="0" smtClean="0"/>
                      <a:t>(i)</a:t>
                    </a:r>
                    <a:r>
                      <a:rPr lang="en-US" sz="1400" i="1" dirty="0" smtClean="0"/>
                      <a:t>)</a:t>
                    </a:r>
                    <a:endParaRPr lang="en-US" sz="1400" i="1" baseline="-25000" dirty="0"/>
                  </a:p>
                </p:txBody>
              </p:sp>
            </p:grpSp>
            <p:cxnSp>
              <p:nvCxnSpPr>
                <p:cNvPr id="18" name="Straight Arrow Connector 17"/>
                <p:cNvCxnSpPr/>
                <p:nvPr/>
              </p:nvCxnSpPr>
              <p:spPr>
                <a:xfrm flipV="1">
                  <a:off x="4956767" y="3228332"/>
                  <a:ext cx="0" cy="388105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/>
                <p:cNvSpPr txBox="1"/>
                <p:nvPr/>
              </p:nvSpPr>
              <p:spPr>
                <a:xfrm>
                  <a:off x="4423858" y="3616437"/>
                  <a:ext cx="1133644" cy="5847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/>
                    <a:t>Hypothesis</a:t>
                  </a:r>
                </a:p>
                <a:p>
                  <a:r>
                    <a:rPr lang="en-US" sz="1600" i="1" dirty="0" smtClean="0">
                      <a:solidFill>
                        <a:srgbClr val="FF0000"/>
                      </a:solidFill>
                    </a:rPr>
                    <a:t>      f</a:t>
                  </a:r>
                  <a:r>
                    <a:rPr lang="en-US" sz="1600" i="1" dirty="0" smtClean="0"/>
                    <a:t>(x</a:t>
                  </a:r>
                  <a:r>
                    <a:rPr lang="en-US" sz="1600" i="1" baseline="30000" dirty="0" smtClean="0"/>
                    <a:t>(i)</a:t>
                  </a:r>
                  <a:r>
                    <a:rPr lang="en-US" sz="1600" i="1" dirty="0" smtClean="0"/>
                    <a:t>)</a:t>
                  </a:r>
                  <a:endParaRPr lang="en-US" i="1" dirty="0"/>
                </a:p>
              </p:txBody>
            </p:sp>
          </p:grpSp>
          <p:sp>
            <p:nvSpPr>
              <p:cNvPr id="25" name="TextBox 24"/>
              <p:cNvSpPr txBox="1"/>
              <p:nvPr/>
            </p:nvSpPr>
            <p:spPr>
              <a:xfrm>
                <a:off x="4620163" y="2348574"/>
                <a:ext cx="74066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/>
                  <a:t>(x</a:t>
                </a:r>
                <a:r>
                  <a:rPr lang="en-US" sz="1400" i="1" baseline="30000" dirty="0" smtClean="0"/>
                  <a:t>(i)</a:t>
                </a:r>
                <a:r>
                  <a:rPr lang="en-US" sz="1400" i="1" dirty="0" smtClean="0"/>
                  <a:t>,y</a:t>
                </a:r>
                <a:r>
                  <a:rPr lang="en-US" sz="1400" i="1" baseline="30000" dirty="0" smtClean="0"/>
                  <a:t>(i)</a:t>
                </a:r>
                <a:r>
                  <a:rPr lang="en-US" sz="1400" i="1" dirty="0" smtClean="0"/>
                  <a:t>)</a:t>
                </a:r>
                <a:endParaRPr lang="en-US" sz="1400" i="1" dirty="0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1225176" y="4499138"/>
              <a:ext cx="2166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Forward Propagation</a:t>
              </a:r>
              <a:endParaRPr lang="en-US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449294" y="4975412"/>
              <a:ext cx="143435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252872" y="3228332"/>
            <a:ext cx="5617143" cy="3595738"/>
            <a:chOff x="252872" y="3228332"/>
            <a:chExt cx="5617143" cy="3595738"/>
          </a:xfrm>
        </p:grpSpPr>
        <p:grpSp>
          <p:nvGrpSpPr>
            <p:cNvPr id="14" name="Group 13"/>
            <p:cNvGrpSpPr/>
            <p:nvPr/>
          </p:nvGrpSpPr>
          <p:grpSpPr>
            <a:xfrm>
              <a:off x="252872" y="5121992"/>
              <a:ext cx="5617143" cy="1702078"/>
              <a:chOff x="252872" y="5173465"/>
              <a:chExt cx="5617143" cy="1702078"/>
            </a:xfrm>
          </p:grpSpPr>
          <p:pic>
            <p:nvPicPr>
              <p:cNvPr id="7" name="Picture 6" descr="cost_functio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2872" y="5173465"/>
                <a:ext cx="4137660" cy="701040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252872" y="5798325"/>
                <a:ext cx="5617143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Learning is the adjusting of the weights w</a:t>
                </a:r>
                <a:r>
                  <a:rPr lang="en-US" sz="1600" baseline="-25000" dirty="0" smtClean="0"/>
                  <a:t>i,j </a:t>
                </a:r>
                <a:r>
                  <a:rPr lang="en-US" sz="1600" dirty="0" smtClean="0"/>
                  <a:t>such that </a:t>
                </a:r>
              </a:p>
              <a:p>
                <a:r>
                  <a:rPr lang="en-US" sz="1600" dirty="0" smtClean="0"/>
                  <a:t>the </a:t>
                </a:r>
                <a:r>
                  <a:rPr lang="en-US" sz="1600" i="1" dirty="0" smtClean="0">
                    <a:solidFill>
                      <a:srgbClr val="FF0000"/>
                    </a:solidFill>
                  </a:rPr>
                  <a:t>cost function</a:t>
                </a:r>
                <a:r>
                  <a:rPr lang="en-US" sz="1600" i="1" dirty="0" smtClean="0"/>
                  <a:t> J(</a:t>
                </a:r>
                <a:r>
                  <a:rPr lang="en-US" sz="1600" b="1" dirty="0" smtClean="0"/>
                  <a:t>θ</a:t>
                </a:r>
                <a:r>
                  <a:rPr lang="en-US" sz="1600" i="1" dirty="0" smtClean="0"/>
                  <a:t>) </a:t>
                </a:r>
                <a:r>
                  <a:rPr lang="en-US" sz="1600" i="1" dirty="0" smtClean="0">
                    <a:solidFill>
                      <a:srgbClr val="FF0000"/>
                    </a:solidFill>
                  </a:rPr>
                  <a:t>is minimized</a:t>
                </a:r>
              </a:p>
              <a:p>
                <a:endParaRPr lang="en-US" sz="1600" dirty="0"/>
              </a:p>
              <a:p>
                <a:r>
                  <a:rPr lang="en-US" sz="1600" dirty="0" smtClean="0"/>
                  <a:t>Simple learning procedure: </a:t>
                </a:r>
                <a:r>
                  <a:rPr lang="en-US" sz="1600" i="1" dirty="0" smtClean="0"/>
                  <a:t>Back Propagation </a:t>
                </a:r>
                <a:r>
                  <a:rPr lang="en-US" sz="1600" dirty="0" smtClean="0"/>
                  <a:t>(of the error signal)</a:t>
                </a:r>
                <a:endParaRPr lang="en-US" sz="1600" dirty="0"/>
              </a:p>
            </p:txBody>
          </p:sp>
        </p:grpSp>
        <p:cxnSp>
          <p:nvCxnSpPr>
            <p:cNvPr id="23" name="Straight Arrow Connector 22"/>
            <p:cNvCxnSpPr/>
            <p:nvPr/>
          </p:nvCxnSpPr>
          <p:spPr>
            <a:xfrm flipV="1">
              <a:off x="3104594" y="3228332"/>
              <a:ext cx="1633315" cy="207148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 rot="19642046">
            <a:off x="5633789" y="3431771"/>
            <a:ext cx="34518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Where do the weights come from?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67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9" grpId="0" animBg="1"/>
      <p:bldP spid="9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080"/>
            <a:ext cx="8229600" cy="1143000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1059"/>
            <a:ext cx="8229600" cy="5006449"/>
          </a:xfrm>
        </p:spPr>
        <p:txBody>
          <a:bodyPr>
            <a:normAutofit/>
          </a:bodyPr>
          <a:lstStyle/>
          <a:p>
            <a:r>
              <a:rPr lang="en-US" strike="sngStrike" dirty="0"/>
              <a:t>What is all the ML excitement about</a:t>
            </a:r>
            <a:r>
              <a:rPr lang="en-US" strike="sngStrike" dirty="0" smtClean="0"/>
              <a:t>?</a:t>
            </a:r>
          </a:p>
          <a:p>
            <a:endParaRPr lang="en-US" dirty="0"/>
          </a:p>
          <a:p>
            <a:r>
              <a:rPr lang="en-US" strike="sngStrike" dirty="0" smtClean="0"/>
              <a:t>Very Briefly: What is ML and why do we care?</a:t>
            </a:r>
          </a:p>
          <a:p>
            <a:endParaRPr lang="en-US" dirty="0" smtClean="0"/>
          </a:p>
          <a:p>
            <a:r>
              <a:rPr lang="en-US" dirty="0" smtClean="0"/>
              <a:t>A Bit on Anomaly Detection using ML (day job)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Q&amp;A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87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080"/>
            <a:ext cx="8229600" cy="1143000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7522"/>
            <a:ext cx="8229600" cy="5006449"/>
          </a:xfrm>
        </p:spPr>
        <p:txBody>
          <a:bodyPr>
            <a:normAutofit/>
          </a:bodyPr>
          <a:lstStyle/>
          <a:p>
            <a:r>
              <a:rPr lang="en-US" dirty="0" smtClean="0"/>
              <a:t>What is all the ML excitement about?</a:t>
            </a:r>
          </a:p>
          <a:p>
            <a:endParaRPr lang="en-US" dirty="0"/>
          </a:p>
          <a:p>
            <a:r>
              <a:rPr lang="en-US" dirty="0" smtClean="0"/>
              <a:t>Very Briefly: What is ML and why do we care?</a:t>
            </a:r>
          </a:p>
          <a:p>
            <a:endParaRPr lang="en-US" dirty="0" smtClean="0"/>
          </a:p>
          <a:p>
            <a:r>
              <a:rPr lang="en-US" dirty="0" smtClean="0"/>
              <a:t>A Bit on Anomaly Detection using ML (day job)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Q&amp;A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93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649"/>
            <a:ext cx="8229600" cy="905351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Anomaly Detection: What and Why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6200"/>
            <a:ext cx="8229600" cy="5511800"/>
          </a:xfrm>
        </p:spPr>
        <p:txBody>
          <a:bodyPr>
            <a:normAutofit fontScale="32500" lnSpcReduction="20000"/>
          </a:bodyPr>
          <a:lstStyle/>
          <a:p>
            <a:pPr>
              <a:lnSpc>
                <a:spcPct val="105000"/>
              </a:lnSpc>
              <a:spcBef>
                <a:spcPts val="875"/>
              </a:spcBef>
              <a:tabLst>
                <a:tab pos="798513" algn="l"/>
                <a:tab pos="1712913" algn="l"/>
                <a:tab pos="2627313" algn="l"/>
                <a:tab pos="3541713" algn="l"/>
                <a:tab pos="4456113" algn="l"/>
                <a:tab pos="5370513" algn="l"/>
                <a:tab pos="6284913" algn="l"/>
                <a:tab pos="7199313" algn="l"/>
                <a:tab pos="8113713" algn="l"/>
                <a:tab pos="9028113" algn="l"/>
                <a:tab pos="9942513" algn="l"/>
              </a:tabLst>
            </a:pPr>
            <a:r>
              <a:rPr lang="en-GB" altLang="en-US" sz="4900" dirty="0" smtClean="0"/>
              <a:t>It is clear that one of the major challenges we face as a civilization is dealing with deluge </a:t>
            </a:r>
            <a:r>
              <a:rPr lang="en-GB" altLang="en-US" sz="4900" dirty="0"/>
              <a:t>of data that are being collected </a:t>
            </a:r>
            <a:r>
              <a:rPr lang="en-GB" altLang="en-US" sz="4900" dirty="0" smtClean="0"/>
              <a:t>from our networks at global (and beyond) scale</a:t>
            </a:r>
          </a:p>
          <a:p>
            <a:pPr lvl="1">
              <a:lnSpc>
                <a:spcPct val="105000"/>
              </a:lnSpc>
              <a:spcBef>
                <a:spcPts val="875"/>
              </a:spcBef>
              <a:tabLst>
                <a:tab pos="798513" algn="l"/>
                <a:tab pos="1712913" algn="l"/>
                <a:tab pos="2627313" algn="l"/>
                <a:tab pos="3541713" algn="l"/>
                <a:tab pos="4456113" algn="l"/>
                <a:tab pos="5370513" algn="l"/>
                <a:tab pos="6284913" algn="l"/>
                <a:tab pos="7199313" algn="l"/>
                <a:tab pos="8113713" algn="l"/>
                <a:tab pos="9028113" algn="l"/>
                <a:tab pos="9942513" algn="l"/>
              </a:tabLst>
            </a:pPr>
            <a:r>
              <a:rPr lang="en-GB" altLang="en-US" sz="3700" dirty="0"/>
              <a:t>W</a:t>
            </a:r>
            <a:r>
              <a:rPr lang="en-GB" altLang="en-US" sz="3700" dirty="0" smtClean="0"/>
              <a:t>hile at the same time we are “knowledge starved”</a:t>
            </a:r>
          </a:p>
          <a:p>
            <a:pPr lvl="1">
              <a:lnSpc>
                <a:spcPct val="105000"/>
              </a:lnSpc>
              <a:spcBef>
                <a:spcPts val="875"/>
              </a:spcBef>
              <a:tabLst>
                <a:tab pos="798513" algn="l"/>
                <a:tab pos="1712913" algn="l"/>
                <a:tab pos="2627313" algn="l"/>
                <a:tab pos="3541713" algn="l"/>
                <a:tab pos="4456113" algn="l"/>
                <a:tab pos="5370513" algn="l"/>
                <a:tab pos="6284913" algn="l"/>
                <a:tab pos="7199313" algn="l"/>
                <a:tab pos="8113713" algn="l"/>
                <a:tab pos="9028113" algn="l"/>
                <a:tab pos="9942513" algn="l"/>
              </a:tabLst>
            </a:pPr>
            <a:r>
              <a:rPr lang="en-GB" altLang="en-US" sz="3700" dirty="0" smtClean="0"/>
              <a:t>Can’t find the needles in an exponentially growing haystack</a:t>
            </a:r>
          </a:p>
          <a:p>
            <a:pPr lvl="1">
              <a:lnSpc>
                <a:spcPct val="105000"/>
              </a:lnSpc>
              <a:spcBef>
                <a:spcPts val="875"/>
              </a:spcBef>
              <a:tabLst>
                <a:tab pos="798513" algn="l"/>
                <a:tab pos="1712913" algn="l"/>
                <a:tab pos="2627313" algn="l"/>
                <a:tab pos="3541713" algn="l"/>
                <a:tab pos="4456113" algn="l"/>
                <a:tab pos="5370513" algn="l"/>
                <a:tab pos="6284913" algn="l"/>
                <a:tab pos="7199313" algn="l"/>
                <a:tab pos="8113713" algn="l"/>
                <a:tab pos="9028113" algn="l"/>
                <a:tab pos="9942513" algn="l"/>
              </a:tabLst>
            </a:pPr>
            <a:r>
              <a:rPr lang="en-GB" altLang="en-US" sz="3700" dirty="0" smtClean="0"/>
              <a:t>Anomaly Detection (aka “Outlier detection”)  is one piece of the puzzle</a:t>
            </a:r>
          </a:p>
          <a:p>
            <a:pPr lvl="1">
              <a:lnSpc>
                <a:spcPct val="105000"/>
              </a:lnSpc>
              <a:spcBef>
                <a:spcPts val="875"/>
              </a:spcBef>
              <a:tabLst>
                <a:tab pos="798513" algn="l"/>
                <a:tab pos="1712913" algn="l"/>
                <a:tab pos="2627313" algn="l"/>
                <a:tab pos="3541713" algn="l"/>
                <a:tab pos="4456113" algn="l"/>
                <a:tab pos="5370513" algn="l"/>
                <a:tab pos="6284913" algn="l"/>
                <a:tab pos="7199313" algn="l"/>
                <a:tab pos="8113713" algn="l"/>
                <a:tab pos="9028113" algn="l"/>
                <a:tab pos="9942513" algn="l"/>
              </a:tabLst>
            </a:pPr>
            <a:r>
              <a:rPr lang="en-GB" altLang="en-US" sz="3700" dirty="0"/>
              <a:t>Machine Learning is a fundamental part of the answer</a:t>
            </a:r>
          </a:p>
          <a:p>
            <a:pPr marL="0" indent="0">
              <a:lnSpc>
                <a:spcPct val="105000"/>
              </a:lnSpc>
              <a:spcBef>
                <a:spcPts val="875"/>
              </a:spcBef>
              <a:buNone/>
              <a:tabLst>
                <a:tab pos="798513" algn="l"/>
                <a:tab pos="1712913" algn="l"/>
                <a:tab pos="2627313" algn="l"/>
                <a:tab pos="3541713" algn="l"/>
                <a:tab pos="4456113" algn="l"/>
                <a:tab pos="5370513" algn="l"/>
                <a:tab pos="6284913" algn="l"/>
                <a:tab pos="7199313" algn="l"/>
                <a:tab pos="8113713" algn="l"/>
                <a:tab pos="9028113" algn="l"/>
                <a:tab pos="9942513" algn="l"/>
              </a:tabLst>
            </a:pPr>
            <a:endParaRPr lang="en-GB" altLang="en-US" sz="2800" dirty="0" smtClean="0"/>
          </a:p>
          <a:p>
            <a:pPr>
              <a:lnSpc>
                <a:spcPct val="105000"/>
              </a:lnSpc>
              <a:spcBef>
                <a:spcPts val="875"/>
              </a:spcBef>
              <a:tabLst>
                <a:tab pos="798513" algn="l"/>
                <a:tab pos="1712913" algn="l"/>
                <a:tab pos="2627313" algn="l"/>
                <a:tab pos="3541713" algn="l"/>
                <a:tab pos="4456113" algn="l"/>
                <a:tab pos="5370513" algn="l"/>
                <a:tab pos="6284913" algn="l"/>
                <a:tab pos="7199313" algn="l"/>
                <a:tab pos="8113713" algn="l"/>
                <a:tab pos="9028113" algn="l"/>
                <a:tab pos="9942513" algn="l"/>
              </a:tabLst>
            </a:pPr>
            <a:endParaRPr lang="en-GB" altLang="en-US" sz="2800" dirty="0"/>
          </a:p>
          <a:p>
            <a:pPr>
              <a:lnSpc>
                <a:spcPct val="105000"/>
              </a:lnSpc>
              <a:spcBef>
                <a:spcPts val="875"/>
              </a:spcBef>
              <a:tabLst>
                <a:tab pos="798513" algn="l"/>
                <a:tab pos="1712913" algn="l"/>
                <a:tab pos="2627313" algn="l"/>
                <a:tab pos="3541713" algn="l"/>
                <a:tab pos="4456113" algn="l"/>
                <a:tab pos="5370513" algn="l"/>
                <a:tab pos="6284913" algn="l"/>
                <a:tab pos="7199313" algn="l"/>
                <a:tab pos="8113713" algn="l"/>
                <a:tab pos="9028113" algn="l"/>
                <a:tab pos="9942513" algn="l"/>
              </a:tabLst>
            </a:pPr>
            <a:endParaRPr lang="en-GB" altLang="en-US" sz="3400" b="1" dirty="0" smtClean="0"/>
          </a:p>
          <a:p>
            <a:pPr>
              <a:lnSpc>
                <a:spcPct val="105000"/>
              </a:lnSpc>
              <a:spcBef>
                <a:spcPts val="875"/>
              </a:spcBef>
              <a:tabLst>
                <a:tab pos="798513" algn="l"/>
                <a:tab pos="1712913" algn="l"/>
                <a:tab pos="2627313" algn="l"/>
                <a:tab pos="3541713" algn="l"/>
                <a:tab pos="4456113" algn="l"/>
                <a:tab pos="5370513" algn="l"/>
                <a:tab pos="6284913" algn="l"/>
                <a:tab pos="7199313" algn="l"/>
                <a:tab pos="8113713" algn="l"/>
                <a:tab pos="9028113" algn="l"/>
                <a:tab pos="9942513" algn="l"/>
              </a:tabLst>
            </a:pPr>
            <a:r>
              <a:rPr lang="en-GB" altLang="en-US" sz="4900" dirty="0" smtClean="0"/>
              <a:t>Key </a:t>
            </a:r>
            <a:r>
              <a:rPr lang="en-GB" altLang="en-US" sz="4900" dirty="0" smtClean="0"/>
              <a:t>Assumptions </a:t>
            </a:r>
            <a:r>
              <a:rPr lang="en-GB" altLang="en-US" sz="4900" dirty="0" smtClean="0"/>
              <a:t>for Anomaly Detection</a:t>
            </a:r>
          </a:p>
          <a:p>
            <a:pPr lvl="1">
              <a:lnSpc>
                <a:spcPct val="105000"/>
              </a:lnSpc>
              <a:spcBef>
                <a:spcPts val="875"/>
              </a:spcBef>
              <a:tabLst>
                <a:tab pos="798513" algn="l"/>
                <a:tab pos="1712913" algn="l"/>
                <a:tab pos="2627313" algn="l"/>
                <a:tab pos="3541713" algn="l"/>
                <a:tab pos="4456113" algn="l"/>
                <a:tab pos="5370513" algn="l"/>
                <a:tab pos="6284913" algn="l"/>
                <a:tab pos="7199313" algn="l"/>
                <a:tab pos="8113713" algn="l"/>
                <a:tab pos="9028113" algn="l"/>
                <a:tab pos="9942513" algn="l"/>
              </a:tabLst>
            </a:pPr>
            <a:r>
              <a:rPr lang="en-GB" altLang="en-US" sz="3700" dirty="0" smtClean="0"/>
              <a:t>Anomalous </a:t>
            </a:r>
            <a:r>
              <a:rPr lang="en-GB" altLang="en-US" sz="3700" dirty="0"/>
              <a:t>events occur relatively </a:t>
            </a:r>
            <a:r>
              <a:rPr lang="en-GB" altLang="en-US" sz="3700" dirty="0" smtClean="0"/>
              <a:t>infrequently (alternatively: most events normal)</a:t>
            </a:r>
          </a:p>
          <a:p>
            <a:pPr lvl="1">
              <a:lnSpc>
                <a:spcPct val="105000"/>
              </a:lnSpc>
              <a:spcBef>
                <a:spcPts val="875"/>
              </a:spcBef>
              <a:tabLst>
                <a:tab pos="798513" algn="l"/>
                <a:tab pos="1712913" algn="l"/>
                <a:tab pos="2627313" algn="l"/>
                <a:tab pos="3541713" algn="l"/>
                <a:tab pos="4456113" algn="l"/>
                <a:tab pos="5370513" algn="l"/>
                <a:tab pos="6284913" algn="l"/>
                <a:tab pos="7199313" algn="l"/>
                <a:tab pos="8113713" algn="l"/>
                <a:tab pos="9028113" algn="l"/>
                <a:tab pos="9942513" algn="l"/>
              </a:tabLst>
            </a:pPr>
            <a:r>
              <a:rPr lang="en-GB" altLang="en-US" sz="3700" dirty="0" smtClean="0"/>
              <a:t>Second order assumption: Common events follow a Gaussian distribution (likely to be wrong)</a:t>
            </a:r>
            <a:endParaRPr lang="en-GB" altLang="en-US" sz="3700" dirty="0"/>
          </a:p>
          <a:p>
            <a:pPr marL="0" indent="0">
              <a:lnSpc>
                <a:spcPct val="105000"/>
              </a:lnSpc>
              <a:spcBef>
                <a:spcPts val="875"/>
              </a:spcBef>
              <a:buNone/>
              <a:tabLst>
                <a:tab pos="798513" algn="l"/>
                <a:tab pos="1712913" algn="l"/>
                <a:tab pos="2627313" algn="l"/>
                <a:tab pos="3541713" algn="l"/>
                <a:tab pos="4456113" algn="l"/>
                <a:tab pos="5370513" algn="l"/>
                <a:tab pos="6284913" algn="l"/>
                <a:tab pos="7199313" algn="l"/>
                <a:tab pos="8113713" algn="l"/>
                <a:tab pos="9028113" algn="l"/>
                <a:tab pos="9942513" algn="l"/>
              </a:tabLst>
            </a:pPr>
            <a:endParaRPr lang="en-GB" altLang="en-US" sz="2900" dirty="0" smtClean="0"/>
          </a:p>
          <a:p>
            <a:pPr marL="0" indent="0">
              <a:lnSpc>
                <a:spcPct val="105000"/>
              </a:lnSpc>
              <a:spcBef>
                <a:spcPts val="875"/>
              </a:spcBef>
              <a:buNone/>
              <a:tabLst>
                <a:tab pos="798513" algn="l"/>
                <a:tab pos="1712913" algn="l"/>
                <a:tab pos="2627313" algn="l"/>
                <a:tab pos="3541713" algn="l"/>
                <a:tab pos="4456113" algn="l"/>
                <a:tab pos="5370513" algn="l"/>
                <a:tab pos="6284913" algn="l"/>
                <a:tab pos="7199313" algn="l"/>
                <a:tab pos="8113713" algn="l"/>
                <a:tab pos="9028113" algn="l"/>
                <a:tab pos="9942513" algn="l"/>
              </a:tabLst>
            </a:pPr>
            <a:endParaRPr lang="en-GB" altLang="en-US" sz="2900" dirty="0"/>
          </a:p>
          <a:p>
            <a:pPr>
              <a:lnSpc>
                <a:spcPct val="105000"/>
              </a:lnSpc>
              <a:spcBef>
                <a:spcPts val="875"/>
              </a:spcBef>
              <a:tabLst>
                <a:tab pos="798513" algn="l"/>
                <a:tab pos="1712913" algn="l"/>
                <a:tab pos="2627313" algn="l"/>
                <a:tab pos="3541713" algn="l"/>
                <a:tab pos="4456113" algn="l"/>
                <a:tab pos="5370513" algn="l"/>
                <a:tab pos="6284913" algn="l"/>
                <a:tab pos="7199313" algn="l"/>
                <a:tab pos="8113713" algn="l"/>
                <a:tab pos="9028113" algn="l"/>
                <a:tab pos="9942513" algn="l"/>
              </a:tabLst>
            </a:pPr>
            <a:endParaRPr lang="en-GB" altLang="en-US" sz="2800" dirty="0" smtClean="0"/>
          </a:p>
          <a:p>
            <a:pPr>
              <a:lnSpc>
                <a:spcPct val="105000"/>
              </a:lnSpc>
              <a:spcBef>
                <a:spcPts val="875"/>
              </a:spcBef>
              <a:tabLst>
                <a:tab pos="798513" algn="l"/>
                <a:tab pos="1712913" algn="l"/>
                <a:tab pos="2627313" algn="l"/>
                <a:tab pos="3541713" algn="l"/>
                <a:tab pos="4456113" algn="l"/>
                <a:tab pos="5370513" algn="l"/>
                <a:tab pos="6284913" algn="l"/>
                <a:tab pos="7199313" algn="l"/>
                <a:tab pos="8113713" algn="l"/>
                <a:tab pos="9028113" algn="l"/>
                <a:tab pos="9942513" algn="l"/>
              </a:tabLst>
            </a:pPr>
            <a:endParaRPr lang="en-GB" altLang="en-US" sz="2800" dirty="0" smtClean="0"/>
          </a:p>
          <a:p>
            <a:pPr>
              <a:lnSpc>
                <a:spcPct val="105000"/>
              </a:lnSpc>
              <a:spcBef>
                <a:spcPts val="875"/>
              </a:spcBef>
              <a:tabLst>
                <a:tab pos="798513" algn="l"/>
                <a:tab pos="1712913" algn="l"/>
                <a:tab pos="2627313" algn="l"/>
                <a:tab pos="3541713" algn="l"/>
                <a:tab pos="4456113" algn="l"/>
                <a:tab pos="5370513" algn="l"/>
                <a:tab pos="6284913" algn="l"/>
                <a:tab pos="7199313" algn="l"/>
                <a:tab pos="8113713" algn="l"/>
                <a:tab pos="9028113" algn="l"/>
                <a:tab pos="9942513" algn="l"/>
              </a:tabLst>
            </a:pPr>
            <a:endParaRPr lang="en-GB" altLang="en-US" sz="2800" dirty="0" smtClean="0"/>
          </a:p>
          <a:p>
            <a:pPr>
              <a:lnSpc>
                <a:spcPct val="105000"/>
              </a:lnSpc>
              <a:spcBef>
                <a:spcPts val="875"/>
              </a:spcBef>
              <a:tabLst>
                <a:tab pos="798513" algn="l"/>
                <a:tab pos="1712913" algn="l"/>
                <a:tab pos="2627313" algn="l"/>
                <a:tab pos="3541713" algn="l"/>
                <a:tab pos="4456113" algn="l"/>
                <a:tab pos="5370513" algn="l"/>
                <a:tab pos="6284913" algn="l"/>
                <a:tab pos="7199313" algn="l"/>
                <a:tab pos="8113713" algn="l"/>
                <a:tab pos="9028113" algn="l"/>
                <a:tab pos="9942513" algn="l"/>
              </a:tabLst>
            </a:pPr>
            <a:endParaRPr lang="en-GB" altLang="en-US" sz="2800" dirty="0" smtClean="0"/>
          </a:p>
          <a:p>
            <a:pPr>
              <a:lnSpc>
                <a:spcPct val="105000"/>
              </a:lnSpc>
              <a:spcBef>
                <a:spcPts val="875"/>
              </a:spcBef>
              <a:tabLst>
                <a:tab pos="798513" algn="l"/>
                <a:tab pos="1712913" algn="l"/>
                <a:tab pos="2627313" algn="l"/>
                <a:tab pos="3541713" algn="l"/>
                <a:tab pos="4456113" algn="l"/>
                <a:tab pos="5370513" algn="l"/>
                <a:tab pos="6284913" algn="l"/>
                <a:tab pos="7199313" algn="l"/>
                <a:tab pos="8113713" algn="l"/>
                <a:tab pos="9028113" algn="l"/>
                <a:tab pos="9942513" algn="l"/>
              </a:tabLst>
            </a:pPr>
            <a:endParaRPr lang="en-GB" altLang="en-US" sz="3400" b="1" dirty="0" smtClean="0"/>
          </a:p>
          <a:p>
            <a:pPr>
              <a:lnSpc>
                <a:spcPct val="105000"/>
              </a:lnSpc>
              <a:spcBef>
                <a:spcPts val="875"/>
              </a:spcBef>
              <a:tabLst>
                <a:tab pos="798513" algn="l"/>
                <a:tab pos="1712913" algn="l"/>
                <a:tab pos="2627313" algn="l"/>
                <a:tab pos="3541713" algn="l"/>
                <a:tab pos="4456113" algn="l"/>
                <a:tab pos="5370513" algn="l"/>
                <a:tab pos="6284913" algn="l"/>
                <a:tab pos="7199313" algn="l"/>
                <a:tab pos="8113713" algn="l"/>
                <a:tab pos="9028113" algn="l"/>
                <a:tab pos="9942513" algn="l"/>
              </a:tabLst>
            </a:pPr>
            <a:r>
              <a:rPr lang="en-GB" altLang="en-US" sz="4900" dirty="0" smtClean="0"/>
              <a:t>What is obvious: When anomalous events do </a:t>
            </a:r>
            <a:r>
              <a:rPr lang="en-GB" altLang="en-US" sz="4900" dirty="0"/>
              <a:t>occur, their consequences can be quite </a:t>
            </a:r>
            <a:r>
              <a:rPr lang="en-GB" altLang="en-US" sz="4900" dirty="0" smtClean="0"/>
              <a:t>serious and often have substantial negative impact on our businesses, security, …</a:t>
            </a:r>
            <a:endParaRPr lang="en-GB" altLang="en-US" sz="49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809" y="1821446"/>
            <a:ext cx="2435901" cy="172694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039942" y="4700863"/>
            <a:ext cx="7064116" cy="1237426"/>
            <a:chOff x="976512" y="4727557"/>
            <a:chExt cx="7064116" cy="123742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5404" y="4960725"/>
              <a:ext cx="1238249" cy="77109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7473" y="4727557"/>
              <a:ext cx="2073155" cy="123742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512" y="5053875"/>
              <a:ext cx="2911508" cy="5847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066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686800" cy="1066800"/>
          </a:xfrm>
          <a:ln/>
        </p:spPr>
        <p:txBody>
          <a:bodyPr/>
          <a:lstStyle/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 smtClean="0"/>
              <a:t>So What </a:t>
            </a:r>
            <a:r>
              <a:rPr lang="en-GB" altLang="en-US" dirty="0"/>
              <a:t>are Anomalies?</a:t>
            </a: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600200"/>
            <a:ext cx="8458200" cy="5257800"/>
          </a:xfrm>
          <a:ln/>
        </p:spPr>
        <p:txBody>
          <a:bodyPr>
            <a:normAutofit fontScale="55000" lnSpcReduction="20000"/>
          </a:bodyPr>
          <a:lstStyle/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 smtClean="0"/>
              <a:t>An anomaly </a:t>
            </a:r>
            <a:r>
              <a:rPr lang="en-GB" altLang="en-US" dirty="0"/>
              <a:t>is a pattern </a:t>
            </a:r>
            <a:r>
              <a:rPr lang="en-GB" altLang="en-US" dirty="0" smtClean="0"/>
              <a:t>that </a:t>
            </a:r>
            <a:r>
              <a:rPr lang="en-GB" altLang="en-US" dirty="0"/>
              <a:t>does not conform to the expected </a:t>
            </a:r>
            <a:r>
              <a:rPr lang="en-GB" altLang="en-US" dirty="0" smtClean="0"/>
              <a:t>behaviour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 smtClean="0"/>
              <a:t>An observation that deviates so significantly from other observations </a:t>
            </a:r>
          </a:p>
          <a:p>
            <a:pPr lvl="2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s</a:t>
            </a:r>
            <a:r>
              <a:rPr lang="en-GB" altLang="en-US" dirty="0" smtClean="0"/>
              <a:t>o as to arouse suspicion that it was generated by a different mechanism, or just far from expected…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 smtClean="0"/>
              <a:t>How to define expected behaviour?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 smtClean="0"/>
              <a:t>How to find the “outliers”?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/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 smtClean="0"/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 smtClean="0"/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/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 smtClean="0"/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/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 smtClean="0"/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 smtClean="0"/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 smtClean="0"/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 smtClean="0"/>
              <a:t>Anomalies </a:t>
            </a:r>
            <a:r>
              <a:rPr lang="en-GB" altLang="en-US" dirty="0"/>
              <a:t>translate to </a:t>
            </a:r>
            <a:r>
              <a:rPr lang="en-GB" altLang="en-US" dirty="0" smtClean="0"/>
              <a:t>significant real </a:t>
            </a:r>
            <a:r>
              <a:rPr lang="en-GB" altLang="en-US" dirty="0"/>
              <a:t>life </a:t>
            </a:r>
            <a:r>
              <a:rPr lang="en-GB" altLang="en-US" dirty="0" smtClean="0"/>
              <a:t>events</a:t>
            </a:r>
            <a:endParaRPr lang="en-GB" altLang="en-US" dirty="0"/>
          </a:p>
          <a:p>
            <a:pPr lvl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Cyber </a:t>
            </a:r>
            <a:r>
              <a:rPr lang="en-GB" altLang="en-US" dirty="0" smtClean="0"/>
              <a:t>intrusions</a:t>
            </a:r>
            <a:endParaRPr lang="en-GB" altLang="en-US" dirty="0"/>
          </a:p>
          <a:p>
            <a:pPr lvl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 smtClean="0"/>
              <a:t>Cyber crime</a:t>
            </a:r>
          </a:p>
          <a:p>
            <a:pPr lvl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 smtClean="0"/>
              <a:t>Manufacturing/product defects</a:t>
            </a:r>
          </a:p>
          <a:p>
            <a:pPr lvl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 smtClean="0"/>
              <a:t>…</a:t>
            </a:r>
            <a:endParaRPr lang="en-GB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604084"/>
            <a:ext cx="21691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Graphic courtesy Andrew Ng, others</a:t>
            </a:r>
            <a:endParaRPr lang="en-US" sz="105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032" y="5431726"/>
            <a:ext cx="3984625" cy="13204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750" y="3001531"/>
            <a:ext cx="1874623" cy="1896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490" y="2536595"/>
            <a:ext cx="3687634" cy="214052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857414" y="3174906"/>
            <a:ext cx="3565830" cy="1879516"/>
            <a:chOff x="5002421" y="2836330"/>
            <a:chExt cx="3836779" cy="1941379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5904854" y="2836330"/>
              <a:ext cx="2934346" cy="1503195"/>
            </a:xfrm>
            <a:prstGeom prst="line">
              <a:avLst/>
            </a:prstGeom>
            <a:ln w="1587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002421" y="4408377"/>
              <a:ext cx="25724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Linear Decision Boundary</a:t>
              </a:r>
              <a:endParaRPr lang="en-US" dirty="0">
                <a:solidFill>
                  <a:srgbClr val="7030A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56599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6" name="Rectangle 4"/>
          <p:cNvSpPr>
            <a:spLocks noGrp="1" noChangeArrowheads="1"/>
          </p:cNvSpPr>
          <p:nvPr>
            <p:ph type="title"/>
          </p:nvPr>
        </p:nvSpPr>
        <p:spPr>
          <a:xfrm>
            <a:off x="322729" y="0"/>
            <a:ext cx="8525435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/>
              <a:t>Basic Idea Behind Anomaly Detection</a:t>
            </a:r>
            <a:endParaRPr lang="en-US" alt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67531" y="1987602"/>
            <a:ext cx="8451787" cy="3629025"/>
            <a:chOff x="762000" y="718457"/>
            <a:chExt cx="8451787" cy="3629025"/>
          </a:xfrm>
        </p:grpSpPr>
        <p:sp>
          <p:nvSpPr>
            <p:cNvPr id="269317" name="Oval 5"/>
            <p:cNvSpPr>
              <a:spLocks noChangeArrowheads="1"/>
            </p:cNvSpPr>
            <p:nvPr/>
          </p:nvSpPr>
          <p:spPr bwMode="auto">
            <a:xfrm>
              <a:off x="3497263" y="310605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18" name="Oval 6"/>
            <p:cNvSpPr>
              <a:spLocks noChangeArrowheads="1"/>
            </p:cNvSpPr>
            <p:nvPr/>
          </p:nvSpPr>
          <p:spPr bwMode="auto">
            <a:xfrm>
              <a:off x="3649663" y="325845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19" name="Oval 7"/>
            <p:cNvSpPr>
              <a:spLocks noChangeArrowheads="1"/>
            </p:cNvSpPr>
            <p:nvPr/>
          </p:nvSpPr>
          <p:spPr bwMode="auto">
            <a:xfrm>
              <a:off x="3825875" y="325052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20" name="Oval 8"/>
            <p:cNvSpPr>
              <a:spLocks noChangeArrowheads="1"/>
            </p:cNvSpPr>
            <p:nvPr/>
          </p:nvSpPr>
          <p:spPr bwMode="auto">
            <a:xfrm>
              <a:off x="3886200" y="367755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21" name="Oval 9"/>
            <p:cNvSpPr>
              <a:spLocks noChangeArrowheads="1"/>
            </p:cNvSpPr>
            <p:nvPr/>
          </p:nvSpPr>
          <p:spPr bwMode="auto">
            <a:xfrm>
              <a:off x="1741488" y="276474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22" name="Oval 10"/>
            <p:cNvSpPr>
              <a:spLocks noChangeArrowheads="1"/>
            </p:cNvSpPr>
            <p:nvPr/>
          </p:nvSpPr>
          <p:spPr bwMode="auto">
            <a:xfrm>
              <a:off x="2465388" y="292825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23" name="Oval 11"/>
            <p:cNvSpPr>
              <a:spLocks noChangeArrowheads="1"/>
            </p:cNvSpPr>
            <p:nvPr/>
          </p:nvSpPr>
          <p:spPr bwMode="auto">
            <a:xfrm>
              <a:off x="4033838" y="340133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24" name="Oval 12"/>
            <p:cNvSpPr>
              <a:spLocks noChangeArrowheads="1"/>
            </p:cNvSpPr>
            <p:nvPr/>
          </p:nvSpPr>
          <p:spPr bwMode="auto">
            <a:xfrm>
              <a:off x="3695700" y="354579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25" name="Oval 13"/>
            <p:cNvSpPr>
              <a:spLocks noChangeArrowheads="1"/>
            </p:cNvSpPr>
            <p:nvPr/>
          </p:nvSpPr>
          <p:spPr bwMode="auto">
            <a:xfrm>
              <a:off x="2649538" y="266473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26" name="Oval 14"/>
            <p:cNvSpPr>
              <a:spLocks noChangeArrowheads="1"/>
            </p:cNvSpPr>
            <p:nvPr/>
          </p:nvSpPr>
          <p:spPr bwMode="auto">
            <a:xfrm>
              <a:off x="2801938" y="281713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27" name="Oval 15"/>
            <p:cNvSpPr>
              <a:spLocks noChangeArrowheads="1"/>
            </p:cNvSpPr>
            <p:nvPr/>
          </p:nvSpPr>
          <p:spPr bwMode="auto">
            <a:xfrm>
              <a:off x="2954338" y="296953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28" name="Oval 16"/>
            <p:cNvSpPr>
              <a:spLocks noChangeArrowheads="1"/>
            </p:cNvSpPr>
            <p:nvPr/>
          </p:nvSpPr>
          <p:spPr bwMode="auto">
            <a:xfrm>
              <a:off x="3917950" y="354579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29" name="Oval 17"/>
            <p:cNvSpPr>
              <a:spLocks noChangeArrowheads="1"/>
            </p:cNvSpPr>
            <p:nvPr/>
          </p:nvSpPr>
          <p:spPr bwMode="auto">
            <a:xfrm>
              <a:off x="3055938" y="290762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30" name="Oval 18"/>
            <p:cNvSpPr>
              <a:spLocks noChangeArrowheads="1"/>
            </p:cNvSpPr>
            <p:nvPr/>
          </p:nvSpPr>
          <p:spPr bwMode="auto">
            <a:xfrm>
              <a:off x="3208338" y="306002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31" name="Oval 19"/>
            <p:cNvSpPr>
              <a:spLocks noChangeArrowheads="1"/>
            </p:cNvSpPr>
            <p:nvPr/>
          </p:nvSpPr>
          <p:spPr bwMode="auto">
            <a:xfrm>
              <a:off x="3360738" y="321242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32" name="Oval 20"/>
            <p:cNvSpPr>
              <a:spLocks noChangeArrowheads="1"/>
            </p:cNvSpPr>
            <p:nvPr/>
          </p:nvSpPr>
          <p:spPr bwMode="auto">
            <a:xfrm>
              <a:off x="3513138" y="336482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33" name="Oval 21"/>
            <p:cNvSpPr>
              <a:spLocks noChangeArrowheads="1"/>
            </p:cNvSpPr>
            <p:nvPr/>
          </p:nvSpPr>
          <p:spPr bwMode="auto">
            <a:xfrm>
              <a:off x="3278188" y="254567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34" name="Oval 22"/>
            <p:cNvSpPr>
              <a:spLocks noChangeArrowheads="1"/>
            </p:cNvSpPr>
            <p:nvPr/>
          </p:nvSpPr>
          <p:spPr bwMode="auto">
            <a:xfrm>
              <a:off x="3430588" y="269807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35" name="Oval 23"/>
            <p:cNvSpPr>
              <a:spLocks noChangeArrowheads="1"/>
            </p:cNvSpPr>
            <p:nvPr/>
          </p:nvSpPr>
          <p:spPr bwMode="auto">
            <a:xfrm>
              <a:off x="3800475" y="344419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36" name="Oval 24"/>
            <p:cNvSpPr>
              <a:spLocks noChangeArrowheads="1"/>
            </p:cNvSpPr>
            <p:nvPr/>
          </p:nvSpPr>
          <p:spPr bwMode="auto">
            <a:xfrm>
              <a:off x="3735388" y="300287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37" name="Oval 25"/>
            <p:cNvSpPr>
              <a:spLocks noChangeArrowheads="1"/>
            </p:cNvSpPr>
            <p:nvPr/>
          </p:nvSpPr>
          <p:spPr bwMode="auto">
            <a:xfrm>
              <a:off x="2735263" y="225198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38" name="Oval 26"/>
            <p:cNvSpPr>
              <a:spLocks noChangeArrowheads="1"/>
            </p:cNvSpPr>
            <p:nvPr/>
          </p:nvSpPr>
          <p:spPr bwMode="auto">
            <a:xfrm>
              <a:off x="2887663" y="240438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39" name="Oval 27"/>
            <p:cNvSpPr>
              <a:spLocks noChangeArrowheads="1"/>
            </p:cNvSpPr>
            <p:nvPr/>
          </p:nvSpPr>
          <p:spPr bwMode="auto">
            <a:xfrm>
              <a:off x="3040063" y="255678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40" name="Oval 28"/>
            <p:cNvSpPr>
              <a:spLocks noChangeArrowheads="1"/>
            </p:cNvSpPr>
            <p:nvPr/>
          </p:nvSpPr>
          <p:spPr bwMode="auto">
            <a:xfrm>
              <a:off x="3192463" y="270918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41" name="Oval 29"/>
            <p:cNvSpPr>
              <a:spLocks noChangeArrowheads="1"/>
            </p:cNvSpPr>
            <p:nvPr/>
          </p:nvSpPr>
          <p:spPr bwMode="auto">
            <a:xfrm>
              <a:off x="2295525" y="207259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42" name="Oval 30"/>
            <p:cNvSpPr>
              <a:spLocks noChangeArrowheads="1"/>
            </p:cNvSpPr>
            <p:nvPr/>
          </p:nvSpPr>
          <p:spPr bwMode="auto">
            <a:xfrm>
              <a:off x="3408363" y="289968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43" name="Oval 31"/>
            <p:cNvSpPr>
              <a:spLocks noChangeArrowheads="1"/>
            </p:cNvSpPr>
            <p:nvPr/>
          </p:nvSpPr>
          <p:spPr bwMode="auto">
            <a:xfrm>
              <a:off x="2417763" y="239962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44" name="Oval 32"/>
            <p:cNvSpPr>
              <a:spLocks noChangeArrowheads="1"/>
            </p:cNvSpPr>
            <p:nvPr/>
          </p:nvSpPr>
          <p:spPr bwMode="auto">
            <a:xfrm>
              <a:off x="2649538" y="241549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45" name="Oval 33"/>
            <p:cNvSpPr>
              <a:spLocks noChangeArrowheads="1"/>
            </p:cNvSpPr>
            <p:nvPr/>
          </p:nvSpPr>
          <p:spPr bwMode="auto">
            <a:xfrm>
              <a:off x="2122488" y="239327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46" name="Oval 34"/>
            <p:cNvSpPr>
              <a:spLocks noChangeArrowheads="1"/>
            </p:cNvSpPr>
            <p:nvPr/>
          </p:nvSpPr>
          <p:spPr bwMode="auto">
            <a:xfrm>
              <a:off x="2274888" y="254567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47" name="Oval 35"/>
            <p:cNvSpPr>
              <a:spLocks noChangeArrowheads="1"/>
            </p:cNvSpPr>
            <p:nvPr/>
          </p:nvSpPr>
          <p:spPr bwMode="auto">
            <a:xfrm>
              <a:off x="2427288" y="269807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48" name="Oval 36"/>
            <p:cNvSpPr>
              <a:spLocks noChangeArrowheads="1"/>
            </p:cNvSpPr>
            <p:nvPr/>
          </p:nvSpPr>
          <p:spPr bwMode="auto">
            <a:xfrm>
              <a:off x="2740025" y="302192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49" name="Oval 37"/>
            <p:cNvSpPr>
              <a:spLocks noChangeArrowheads="1"/>
            </p:cNvSpPr>
            <p:nvPr/>
          </p:nvSpPr>
          <p:spPr bwMode="auto">
            <a:xfrm>
              <a:off x="1803400" y="250757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50" name="Oval 38"/>
            <p:cNvSpPr>
              <a:spLocks noChangeArrowheads="1"/>
            </p:cNvSpPr>
            <p:nvPr/>
          </p:nvSpPr>
          <p:spPr bwMode="auto">
            <a:xfrm>
              <a:off x="1955800" y="265997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51" name="Oval 39"/>
            <p:cNvSpPr>
              <a:spLocks noChangeArrowheads="1"/>
            </p:cNvSpPr>
            <p:nvPr/>
          </p:nvSpPr>
          <p:spPr bwMode="auto">
            <a:xfrm>
              <a:off x="2108200" y="281237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52" name="Oval 40"/>
            <p:cNvSpPr>
              <a:spLocks noChangeArrowheads="1"/>
            </p:cNvSpPr>
            <p:nvPr/>
          </p:nvSpPr>
          <p:spPr bwMode="auto">
            <a:xfrm>
              <a:off x="1600200" y="258853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53" name="Oval 41"/>
            <p:cNvSpPr>
              <a:spLocks noChangeArrowheads="1"/>
            </p:cNvSpPr>
            <p:nvPr/>
          </p:nvSpPr>
          <p:spPr bwMode="auto">
            <a:xfrm>
              <a:off x="1803400" y="230119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54" name="Oval 42"/>
            <p:cNvSpPr>
              <a:spLocks noChangeArrowheads="1"/>
            </p:cNvSpPr>
            <p:nvPr/>
          </p:nvSpPr>
          <p:spPr bwMode="auto">
            <a:xfrm>
              <a:off x="1955800" y="245359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55" name="Oval 43"/>
            <p:cNvSpPr>
              <a:spLocks noChangeArrowheads="1"/>
            </p:cNvSpPr>
            <p:nvPr/>
          </p:nvSpPr>
          <p:spPr bwMode="auto">
            <a:xfrm>
              <a:off x="2108200" y="260599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56" name="Oval 44"/>
            <p:cNvSpPr>
              <a:spLocks noChangeArrowheads="1"/>
            </p:cNvSpPr>
            <p:nvPr/>
          </p:nvSpPr>
          <p:spPr bwMode="auto">
            <a:xfrm>
              <a:off x="2260600" y="275839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71" name="Freeform 59"/>
            <p:cNvSpPr>
              <a:spLocks/>
            </p:cNvSpPr>
            <p:nvPr/>
          </p:nvSpPr>
          <p:spPr bwMode="auto">
            <a:xfrm>
              <a:off x="1620838" y="2845707"/>
              <a:ext cx="2274887" cy="947738"/>
            </a:xfrm>
            <a:custGeom>
              <a:avLst/>
              <a:gdLst>
                <a:gd name="T0" fmla="*/ 0 w 1433"/>
                <a:gd name="T1" fmla="*/ 0 h 597"/>
                <a:gd name="T2" fmla="*/ 286 w 1433"/>
                <a:gd name="T3" fmla="*/ 43 h 597"/>
                <a:gd name="T4" fmla="*/ 519 w 1433"/>
                <a:gd name="T5" fmla="*/ 108 h 597"/>
                <a:gd name="T6" fmla="*/ 857 w 1433"/>
                <a:gd name="T7" fmla="*/ 209 h 597"/>
                <a:gd name="T8" fmla="*/ 1030 w 1433"/>
                <a:gd name="T9" fmla="*/ 281 h 597"/>
                <a:gd name="T10" fmla="*/ 1102 w 1433"/>
                <a:gd name="T11" fmla="*/ 331 h 597"/>
                <a:gd name="T12" fmla="*/ 1433 w 1433"/>
                <a:gd name="T13" fmla="*/ 597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3" h="597">
                  <a:moveTo>
                    <a:pt x="0" y="0"/>
                  </a:moveTo>
                  <a:lnTo>
                    <a:pt x="286" y="43"/>
                  </a:lnTo>
                  <a:lnTo>
                    <a:pt x="519" y="108"/>
                  </a:lnTo>
                  <a:lnTo>
                    <a:pt x="857" y="209"/>
                  </a:lnTo>
                  <a:lnTo>
                    <a:pt x="1030" y="281"/>
                  </a:lnTo>
                  <a:lnTo>
                    <a:pt x="1102" y="331"/>
                  </a:lnTo>
                  <a:lnTo>
                    <a:pt x="1433" y="597"/>
                  </a:lnTo>
                </a:path>
              </a:pathLst>
            </a:custGeom>
            <a:noFill/>
            <a:ln w="28575" cmpd="sng">
              <a:solidFill>
                <a:srgbClr val="00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9372" name="Freeform 60"/>
            <p:cNvSpPr>
              <a:spLocks/>
            </p:cNvSpPr>
            <p:nvPr/>
          </p:nvSpPr>
          <p:spPr bwMode="auto">
            <a:xfrm>
              <a:off x="1758950" y="1999570"/>
              <a:ext cx="2411413" cy="1406525"/>
            </a:xfrm>
            <a:custGeom>
              <a:avLst/>
              <a:gdLst>
                <a:gd name="T0" fmla="*/ 0 w 1519"/>
                <a:gd name="T1" fmla="*/ 0 h 886"/>
                <a:gd name="T2" fmla="*/ 437 w 1519"/>
                <a:gd name="T3" fmla="*/ 43 h 886"/>
                <a:gd name="T4" fmla="*/ 677 w 1519"/>
                <a:gd name="T5" fmla="*/ 130 h 886"/>
                <a:gd name="T6" fmla="*/ 929 w 1519"/>
                <a:gd name="T7" fmla="*/ 266 h 886"/>
                <a:gd name="T8" fmla="*/ 1130 w 1519"/>
                <a:gd name="T9" fmla="*/ 389 h 886"/>
                <a:gd name="T10" fmla="*/ 1310 w 1519"/>
                <a:gd name="T11" fmla="*/ 598 h 886"/>
                <a:gd name="T12" fmla="*/ 1519 w 1519"/>
                <a:gd name="T13" fmla="*/ 886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9" h="886">
                  <a:moveTo>
                    <a:pt x="0" y="0"/>
                  </a:moveTo>
                  <a:lnTo>
                    <a:pt x="437" y="43"/>
                  </a:lnTo>
                  <a:lnTo>
                    <a:pt x="677" y="130"/>
                  </a:lnTo>
                  <a:lnTo>
                    <a:pt x="929" y="266"/>
                  </a:lnTo>
                  <a:lnTo>
                    <a:pt x="1130" y="389"/>
                  </a:lnTo>
                  <a:lnTo>
                    <a:pt x="1310" y="598"/>
                  </a:lnTo>
                  <a:lnTo>
                    <a:pt x="1519" y="886"/>
                  </a:lnTo>
                </a:path>
              </a:pathLst>
            </a:custGeom>
            <a:noFill/>
            <a:ln w="28575" cmpd="sng">
              <a:solidFill>
                <a:srgbClr val="00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9374" name="Text Box 62"/>
            <p:cNvSpPr txBox="1">
              <a:spLocks noChangeArrowheads="1"/>
            </p:cNvSpPr>
            <p:nvPr/>
          </p:nvSpPr>
          <p:spPr bwMode="auto">
            <a:xfrm>
              <a:off x="762000" y="3980770"/>
              <a:ext cx="28956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800" dirty="0">
                  <a:latin typeface="Arial" charset="0"/>
                </a:rPr>
                <a:t>Collected ‘Nominal’ Data</a:t>
              </a:r>
            </a:p>
          </p:txBody>
        </p:sp>
        <p:sp>
          <p:nvSpPr>
            <p:cNvPr id="269375" name="Line 63"/>
            <p:cNvSpPr>
              <a:spLocks noChangeShapeType="1"/>
            </p:cNvSpPr>
            <p:nvPr/>
          </p:nvSpPr>
          <p:spPr bwMode="auto">
            <a:xfrm flipV="1">
              <a:off x="2057400" y="2761570"/>
              <a:ext cx="533400" cy="1219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9376" name="Text Box 64"/>
            <p:cNvSpPr txBox="1">
              <a:spLocks noChangeArrowheads="1"/>
            </p:cNvSpPr>
            <p:nvPr/>
          </p:nvSpPr>
          <p:spPr bwMode="auto">
            <a:xfrm>
              <a:off x="4033838" y="1275617"/>
              <a:ext cx="5179949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8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Idea: Assume that a boundary exists</a:t>
              </a:r>
              <a:r>
                <a:rPr lang="en-US" altLang="en-US" b="1" dirty="0">
                  <a:latin typeface="Arial" charset="0"/>
                </a:rPr>
                <a:t> </a:t>
              </a:r>
              <a:r>
                <a:rPr lang="en-US" altLang="en-US" b="1" dirty="0" smtClean="0">
                  <a:latin typeface="Arial" charset="0"/>
                </a:rPr>
                <a:t>and that</a:t>
              </a:r>
              <a:r>
                <a:rPr lang="en-US" altLang="en-US" sz="1800" dirty="0">
                  <a:latin typeface="Arial" charset="0"/>
                </a:rPr>
                <a:t/>
              </a:r>
              <a:br>
                <a:rPr lang="en-US" altLang="en-US" sz="1800" dirty="0">
                  <a:latin typeface="Arial" charset="0"/>
                </a:rPr>
              </a:br>
              <a:r>
                <a:rPr lang="en-US" altLang="en-US" sz="1800" dirty="0">
                  <a:latin typeface="Arial" charset="0"/>
                </a:rPr>
                <a:t>   - Nominal data is inside the boundary</a:t>
              </a:r>
              <a:br>
                <a:rPr lang="en-US" altLang="en-US" sz="1800" dirty="0">
                  <a:latin typeface="Arial" charset="0"/>
                </a:rPr>
              </a:br>
              <a:r>
                <a:rPr lang="en-US" altLang="en-US" sz="1800" dirty="0">
                  <a:latin typeface="Arial" charset="0"/>
                </a:rPr>
                <a:t>   - </a:t>
              </a:r>
              <a:r>
                <a:rPr lang="en-US" altLang="en-US" sz="1800" dirty="0" smtClean="0">
                  <a:latin typeface="Arial" charset="0"/>
                </a:rPr>
                <a:t>Anomalous data </a:t>
              </a:r>
              <a:r>
                <a:rPr lang="en-US" altLang="en-US" sz="1800" dirty="0">
                  <a:latin typeface="Arial" charset="0"/>
                </a:rPr>
                <a:t>is </a:t>
              </a:r>
              <a:r>
                <a:rPr lang="en-US" altLang="en-US" sz="1800" dirty="0" smtClean="0">
                  <a:latin typeface="Arial" charset="0"/>
                </a:rPr>
                <a:t>outside the boundary</a:t>
              </a:r>
              <a:endParaRPr lang="en-US" altLang="en-US" sz="1800" dirty="0">
                <a:latin typeface="Arial" charset="0"/>
              </a:endParaRPr>
            </a:p>
          </p:txBody>
        </p:sp>
        <p:sp>
          <p:nvSpPr>
            <p:cNvPr id="269377" name="Line 65"/>
            <p:cNvSpPr>
              <a:spLocks noChangeShapeType="1"/>
            </p:cNvSpPr>
            <p:nvPr/>
          </p:nvSpPr>
          <p:spPr bwMode="auto">
            <a:xfrm flipH="1">
              <a:off x="3360738" y="1771829"/>
              <a:ext cx="76200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9379" name="Oval 67"/>
            <p:cNvSpPr>
              <a:spLocks noChangeArrowheads="1"/>
            </p:cNvSpPr>
            <p:nvPr/>
          </p:nvSpPr>
          <p:spPr bwMode="auto">
            <a:xfrm>
              <a:off x="2743200" y="169477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80" name="Text Box 68"/>
            <p:cNvSpPr txBox="1">
              <a:spLocks noChangeArrowheads="1"/>
            </p:cNvSpPr>
            <p:nvPr/>
          </p:nvSpPr>
          <p:spPr bwMode="auto">
            <a:xfrm>
              <a:off x="1524000" y="718457"/>
              <a:ext cx="15240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800" dirty="0">
                  <a:latin typeface="Arial" charset="0"/>
                </a:rPr>
                <a:t>An anomaly</a:t>
              </a:r>
            </a:p>
          </p:txBody>
        </p:sp>
        <p:sp>
          <p:nvSpPr>
            <p:cNvPr id="269381" name="Line 69"/>
            <p:cNvSpPr>
              <a:spLocks noChangeShapeType="1"/>
            </p:cNvSpPr>
            <p:nvPr/>
          </p:nvSpPr>
          <p:spPr bwMode="auto">
            <a:xfrm>
              <a:off x="2317763" y="1086758"/>
              <a:ext cx="38100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269378" name="Text Box 66"/>
          <p:cNvSpPr txBox="1">
            <a:spLocks noChangeArrowheads="1"/>
          </p:cNvSpPr>
          <p:nvPr/>
        </p:nvSpPr>
        <p:spPr bwMode="auto">
          <a:xfrm>
            <a:off x="4233069" y="4103740"/>
            <a:ext cx="4343400" cy="6463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>
                <a:solidFill>
                  <a:srgbClr val="FF0000"/>
                </a:solidFill>
                <a:latin typeface="Arial" charset="0"/>
              </a:rPr>
              <a:t>Problem</a:t>
            </a:r>
            <a:r>
              <a:rPr lang="en-US" altLang="en-US" dirty="0">
                <a:latin typeface="Arial" charset="0"/>
              </a:rPr>
              <a:t>: How to </a:t>
            </a:r>
            <a:r>
              <a:rPr lang="en-US" altLang="en-US" dirty="0" smtClean="0">
                <a:latin typeface="Arial" charset="0"/>
              </a:rPr>
              <a:t>estimate/approximate </a:t>
            </a:r>
            <a:r>
              <a:rPr lang="en-US" altLang="en-US" dirty="0">
                <a:latin typeface="Arial" charset="0"/>
              </a:rPr>
              <a:t>the boundary?</a:t>
            </a:r>
          </a:p>
        </p:txBody>
      </p:sp>
      <p:sp>
        <p:nvSpPr>
          <p:cNvPr id="269382" name="Text Box 70"/>
          <p:cNvSpPr txBox="1">
            <a:spLocks noChangeArrowheads="1"/>
          </p:cNvSpPr>
          <p:nvPr/>
        </p:nvSpPr>
        <p:spPr bwMode="auto">
          <a:xfrm>
            <a:off x="4233069" y="4880027"/>
            <a:ext cx="4343400" cy="6463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>
                <a:solidFill>
                  <a:srgbClr val="FF0000"/>
                </a:solidFill>
                <a:latin typeface="Arial" charset="0"/>
              </a:rPr>
              <a:t>Problem</a:t>
            </a:r>
            <a:r>
              <a:rPr lang="en-US" altLang="en-US" dirty="0">
                <a:latin typeface="Arial" charset="0"/>
              </a:rPr>
              <a:t>: What measurement(s) caused the </a:t>
            </a:r>
            <a:r>
              <a:rPr lang="en-US" altLang="en-US" dirty="0" smtClean="0">
                <a:latin typeface="Arial" charset="0"/>
              </a:rPr>
              <a:t>anomaly (selection/observer bias)?</a:t>
            </a:r>
            <a:endParaRPr lang="en-US" altLang="en-US" dirty="0">
              <a:latin typeface="Arial" charset="0"/>
            </a:endParaRPr>
          </a:p>
        </p:txBody>
      </p:sp>
      <p:sp>
        <p:nvSpPr>
          <p:cNvPr id="269383" name="Text Box 71"/>
          <p:cNvSpPr txBox="1">
            <a:spLocks noChangeArrowheads="1"/>
          </p:cNvSpPr>
          <p:nvPr/>
        </p:nvSpPr>
        <p:spPr bwMode="auto">
          <a:xfrm>
            <a:off x="4233069" y="5656314"/>
            <a:ext cx="4343400" cy="6463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>
                <a:solidFill>
                  <a:srgbClr val="FF0000"/>
                </a:solidFill>
                <a:latin typeface="Arial" charset="0"/>
              </a:rPr>
              <a:t>Problem</a:t>
            </a:r>
            <a:r>
              <a:rPr lang="en-US" altLang="en-US" dirty="0">
                <a:latin typeface="Arial" charset="0"/>
              </a:rPr>
              <a:t>: How far off-nominal is the </a:t>
            </a:r>
            <a:r>
              <a:rPr lang="en-US" altLang="en-US" dirty="0" smtClean="0">
                <a:latin typeface="Arial" charset="0"/>
              </a:rPr>
              <a:t>anomaly/feature</a:t>
            </a:r>
            <a:r>
              <a:rPr lang="en-US" altLang="en-US" dirty="0">
                <a:latin typeface="Arial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9559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378" grpId="0" animBg="1"/>
      <p:bldP spid="269382" grpId="0" animBg="1"/>
      <p:bldP spid="26938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686800" cy="1066800"/>
          </a:xfrm>
          <a:ln/>
        </p:spPr>
        <p:txBody>
          <a:bodyPr/>
          <a:lstStyle/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Simple Example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58036" y="1717282"/>
            <a:ext cx="5340672" cy="4648200"/>
          </a:xfrm>
          <a:ln/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N</a:t>
            </a:r>
            <a:r>
              <a:rPr lang="en-GB" altLang="en-US" baseline="-25000" dirty="0"/>
              <a:t>1</a:t>
            </a:r>
            <a:r>
              <a:rPr lang="en-GB" altLang="en-US" dirty="0"/>
              <a:t> and N</a:t>
            </a:r>
            <a:r>
              <a:rPr lang="en-GB" altLang="en-US" baseline="-25000" dirty="0"/>
              <a:t>2</a:t>
            </a:r>
            <a:r>
              <a:rPr lang="en-GB" altLang="en-US" dirty="0"/>
              <a:t> are regions of normal </a:t>
            </a:r>
            <a:r>
              <a:rPr lang="en-GB" altLang="en-US" dirty="0" smtClean="0"/>
              <a:t>behaviour</a:t>
            </a:r>
          </a:p>
          <a:p>
            <a:pPr lvl="1"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 smtClean="0"/>
              <a:t>Say, normal flows in a network</a:t>
            </a:r>
          </a:p>
          <a:p>
            <a:pPr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/>
          </a:p>
          <a:p>
            <a:pPr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Points o</a:t>
            </a:r>
            <a:r>
              <a:rPr lang="en-GB" altLang="en-US" baseline="-25000" dirty="0"/>
              <a:t>1</a:t>
            </a:r>
            <a:r>
              <a:rPr lang="en-GB" altLang="en-US" dirty="0"/>
              <a:t> and o</a:t>
            </a:r>
            <a:r>
              <a:rPr lang="en-GB" altLang="en-US" baseline="-25000" dirty="0"/>
              <a:t>2</a:t>
            </a:r>
            <a:r>
              <a:rPr lang="en-GB" altLang="en-US" dirty="0"/>
              <a:t> are </a:t>
            </a:r>
            <a:r>
              <a:rPr lang="en-GB" altLang="en-US" dirty="0" smtClean="0"/>
              <a:t>anomalies</a:t>
            </a:r>
          </a:p>
          <a:p>
            <a:pPr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/>
          </a:p>
          <a:p>
            <a:pPr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Points in region O</a:t>
            </a:r>
            <a:r>
              <a:rPr lang="en-GB" altLang="en-US" baseline="-25000" dirty="0"/>
              <a:t>3</a:t>
            </a:r>
            <a:r>
              <a:rPr lang="en-GB" altLang="en-US" dirty="0"/>
              <a:t> are </a:t>
            </a:r>
            <a:r>
              <a:rPr lang="en-GB" altLang="en-US" dirty="0" smtClean="0"/>
              <a:t>anomalies</a:t>
            </a:r>
          </a:p>
          <a:p>
            <a:pPr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/>
          </a:p>
          <a:p>
            <a:pPr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 smtClean="0"/>
              <a:t>Challenge:</a:t>
            </a:r>
          </a:p>
          <a:p>
            <a:pPr lvl="1"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 smtClean="0"/>
              <a:t>How to define “normal” regions?</a:t>
            </a:r>
          </a:p>
          <a:p>
            <a:pPr lvl="1"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 smtClean="0"/>
              <a:t>How to find the outlier points? </a:t>
            </a:r>
          </a:p>
          <a:p>
            <a:pPr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/>
          </a:p>
        </p:txBody>
      </p:sp>
      <p:grpSp>
        <p:nvGrpSpPr>
          <p:cNvPr id="9362" name="Group 146"/>
          <p:cNvGrpSpPr>
            <a:grpSpLocks/>
          </p:cNvGrpSpPr>
          <p:nvPr/>
        </p:nvGrpSpPr>
        <p:grpSpPr bwMode="auto">
          <a:xfrm>
            <a:off x="5105495" y="2225597"/>
            <a:ext cx="3922446" cy="3425371"/>
            <a:chOff x="2584" y="844"/>
            <a:chExt cx="3127" cy="2852"/>
          </a:xfrm>
        </p:grpSpPr>
        <p:sp>
          <p:nvSpPr>
            <p:cNvPr id="9219" name="Line 3"/>
            <p:cNvSpPr>
              <a:spLocks noChangeShapeType="1"/>
            </p:cNvSpPr>
            <p:nvPr/>
          </p:nvSpPr>
          <p:spPr bwMode="auto">
            <a:xfrm flipV="1">
              <a:off x="2832" y="863"/>
              <a:ext cx="1" cy="2594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20" name="Line 4"/>
            <p:cNvSpPr>
              <a:spLocks noChangeShapeType="1"/>
            </p:cNvSpPr>
            <p:nvPr/>
          </p:nvSpPr>
          <p:spPr bwMode="auto">
            <a:xfrm>
              <a:off x="2832" y="3456"/>
              <a:ext cx="2832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21" name="Text Box 5"/>
            <p:cNvSpPr txBox="1">
              <a:spLocks noChangeArrowheads="1"/>
            </p:cNvSpPr>
            <p:nvPr/>
          </p:nvSpPr>
          <p:spPr bwMode="auto">
            <a:xfrm>
              <a:off x="5512" y="3484"/>
              <a:ext cx="19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5pPr>
              <a:lvl6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6pPr>
              <a:lvl7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7pPr>
              <a:lvl8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8pPr>
              <a:lvl9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GB" altLang="en-US" sz="1600" b="1" i="1" dirty="0"/>
                <a:t>X</a:t>
              </a:r>
            </a:p>
          </p:txBody>
        </p:sp>
        <p:sp>
          <p:nvSpPr>
            <p:cNvPr id="9222" name="Text Box 6"/>
            <p:cNvSpPr txBox="1">
              <a:spLocks noChangeArrowheads="1"/>
            </p:cNvSpPr>
            <p:nvPr/>
          </p:nvSpPr>
          <p:spPr bwMode="auto">
            <a:xfrm>
              <a:off x="2584" y="844"/>
              <a:ext cx="19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5pPr>
              <a:lvl6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6pPr>
              <a:lvl7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7pPr>
              <a:lvl8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8pPr>
              <a:lvl9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GB" altLang="en-US" sz="1600" b="1" i="1" dirty="0"/>
                <a:t>Y</a:t>
              </a:r>
            </a:p>
          </p:txBody>
        </p:sp>
        <p:sp>
          <p:nvSpPr>
            <p:cNvPr id="9223" name="Freeform 7"/>
            <p:cNvSpPr>
              <a:spLocks noChangeArrowheads="1"/>
            </p:cNvSpPr>
            <p:nvPr/>
          </p:nvSpPr>
          <p:spPr bwMode="auto">
            <a:xfrm>
              <a:off x="3072" y="1392"/>
              <a:ext cx="784" cy="1289"/>
            </a:xfrm>
            <a:custGeom>
              <a:avLst/>
              <a:gdLst>
                <a:gd name="T0" fmla="*/ 363 w 880"/>
                <a:gd name="T1" fmla="*/ 91 h 1577"/>
                <a:gd name="T2" fmla="*/ 272 w 880"/>
                <a:gd name="T3" fmla="*/ 258 h 1577"/>
                <a:gd name="T4" fmla="*/ 212 w 880"/>
                <a:gd name="T5" fmla="*/ 387 h 1577"/>
                <a:gd name="T6" fmla="*/ 189 w 880"/>
                <a:gd name="T7" fmla="*/ 440 h 1577"/>
                <a:gd name="T8" fmla="*/ 159 w 880"/>
                <a:gd name="T9" fmla="*/ 523 h 1577"/>
                <a:gd name="T10" fmla="*/ 106 w 880"/>
                <a:gd name="T11" fmla="*/ 652 h 1577"/>
                <a:gd name="T12" fmla="*/ 98 w 880"/>
                <a:gd name="T13" fmla="*/ 682 h 1577"/>
                <a:gd name="T14" fmla="*/ 68 w 880"/>
                <a:gd name="T15" fmla="*/ 728 h 1577"/>
                <a:gd name="T16" fmla="*/ 22 w 880"/>
                <a:gd name="T17" fmla="*/ 940 h 1577"/>
                <a:gd name="T18" fmla="*/ 0 w 880"/>
                <a:gd name="T19" fmla="*/ 1228 h 1577"/>
                <a:gd name="T20" fmla="*/ 53 w 880"/>
                <a:gd name="T21" fmla="*/ 1471 h 1577"/>
                <a:gd name="T22" fmla="*/ 83 w 880"/>
                <a:gd name="T23" fmla="*/ 1508 h 1577"/>
                <a:gd name="T24" fmla="*/ 90 w 880"/>
                <a:gd name="T25" fmla="*/ 1531 h 1577"/>
                <a:gd name="T26" fmla="*/ 227 w 880"/>
                <a:gd name="T27" fmla="*/ 1577 h 1577"/>
                <a:gd name="T28" fmla="*/ 318 w 880"/>
                <a:gd name="T29" fmla="*/ 1569 h 1577"/>
                <a:gd name="T30" fmla="*/ 363 w 880"/>
                <a:gd name="T31" fmla="*/ 1539 h 1577"/>
                <a:gd name="T32" fmla="*/ 416 w 880"/>
                <a:gd name="T33" fmla="*/ 1493 h 1577"/>
                <a:gd name="T34" fmla="*/ 454 w 880"/>
                <a:gd name="T35" fmla="*/ 1463 h 1577"/>
                <a:gd name="T36" fmla="*/ 507 w 880"/>
                <a:gd name="T37" fmla="*/ 1410 h 1577"/>
                <a:gd name="T38" fmla="*/ 576 w 880"/>
                <a:gd name="T39" fmla="*/ 1304 h 1577"/>
                <a:gd name="T40" fmla="*/ 636 w 880"/>
                <a:gd name="T41" fmla="*/ 1167 h 1577"/>
                <a:gd name="T42" fmla="*/ 704 w 880"/>
                <a:gd name="T43" fmla="*/ 948 h 1577"/>
                <a:gd name="T44" fmla="*/ 757 w 880"/>
                <a:gd name="T45" fmla="*/ 773 h 1577"/>
                <a:gd name="T46" fmla="*/ 810 w 880"/>
                <a:gd name="T47" fmla="*/ 622 h 1577"/>
                <a:gd name="T48" fmla="*/ 750 w 880"/>
                <a:gd name="T49" fmla="*/ 121 h 1577"/>
                <a:gd name="T50" fmla="*/ 689 w 880"/>
                <a:gd name="T51" fmla="*/ 61 h 1577"/>
                <a:gd name="T52" fmla="*/ 606 w 880"/>
                <a:gd name="T53" fmla="*/ 0 h 1577"/>
                <a:gd name="T54" fmla="*/ 394 w 880"/>
                <a:gd name="T55" fmla="*/ 23 h 1577"/>
                <a:gd name="T56" fmla="*/ 363 w 880"/>
                <a:gd name="T57" fmla="*/ 91 h 1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80" h="1577">
                  <a:moveTo>
                    <a:pt x="363" y="91"/>
                  </a:moveTo>
                  <a:cubicBezTo>
                    <a:pt x="328" y="145"/>
                    <a:pt x="302" y="202"/>
                    <a:pt x="272" y="258"/>
                  </a:cubicBezTo>
                  <a:cubicBezTo>
                    <a:pt x="250" y="299"/>
                    <a:pt x="238" y="348"/>
                    <a:pt x="212" y="387"/>
                  </a:cubicBezTo>
                  <a:cubicBezTo>
                    <a:pt x="189" y="473"/>
                    <a:pt x="221" y="367"/>
                    <a:pt x="189" y="440"/>
                  </a:cubicBezTo>
                  <a:cubicBezTo>
                    <a:pt x="176" y="470"/>
                    <a:pt x="177" y="495"/>
                    <a:pt x="159" y="523"/>
                  </a:cubicBezTo>
                  <a:cubicBezTo>
                    <a:pt x="147" y="568"/>
                    <a:pt x="123" y="609"/>
                    <a:pt x="106" y="652"/>
                  </a:cubicBezTo>
                  <a:cubicBezTo>
                    <a:pt x="102" y="662"/>
                    <a:pt x="103" y="673"/>
                    <a:pt x="98" y="682"/>
                  </a:cubicBezTo>
                  <a:cubicBezTo>
                    <a:pt x="90" y="698"/>
                    <a:pt x="68" y="728"/>
                    <a:pt x="68" y="728"/>
                  </a:cubicBezTo>
                  <a:cubicBezTo>
                    <a:pt x="53" y="799"/>
                    <a:pt x="35" y="869"/>
                    <a:pt x="22" y="940"/>
                  </a:cubicBezTo>
                  <a:cubicBezTo>
                    <a:pt x="17" y="1037"/>
                    <a:pt x="13" y="1132"/>
                    <a:pt x="0" y="1228"/>
                  </a:cubicBezTo>
                  <a:cubicBezTo>
                    <a:pt x="4" y="1289"/>
                    <a:pt x="0" y="1418"/>
                    <a:pt x="53" y="1471"/>
                  </a:cubicBezTo>
                  <a:cubicBezTo>
                    <a:pt x="71" y="1527"/>
                    <a:pt x="44" y="1458"/>
                    <a:pt x="83" y="1508"/>
                  </a:cubicBezTo>
                  <a:cubicBezTo>
                    <a:pt x="88" y="1514"/>
                    <a:pt x="84" y="1525"/>
                    <a:pt x="90" y="1531"/>
                  </a:cubicBezTo>
                  <a:cubicBezTo>
                    <a:pt x="130" y="1571"/>
                    <a:pt x="174" y="1571"/>
                    <a:pt x="227" y="1577"/>
                  </a:cubicBezTo>
                  <a:cubicBezTo>
                    <a:pt x="257" y="1574"/>
                    <a:pt x="289" y="1577"/>
                    <a:pt x="318" y="1569"/>
                  </a:cubicBezTo>
                  <a:cubicBezTo>
                    <a:pt x="335" y="1564"/>
                    <a:pt x="363" y="1539"/>
                    <a:pt x="363" y="1539"/>
                  </a:cubicBezTo>
                  <a:cubicBezTo>
                    <a:pt x="380" y="1513"/>
                    <a:pt x="387" y="1503"/>
                    <a:pt x="416" y="1493"/>
                  </a:cubicBezTo>
                  <a:cubicBezTo>
                    <a:pt x="428" y="1482"/>
                    <a:pt x="443" y="1475"/>
                    <a:pt x="454" y="1463"/>
                  </a:cubicBezTo>
                  <a:cubicBezTo>
                    <a:pt x="474" y="1442"/>
                    <a:pt x="482" y="1427"/>
                    <a:pt x="507" y="1410"/>
                  </a:cubicBezTo>
                  <a:cubicBezTo>
                    <a:pt x="519" y="1375"/>
                    <a:pt x="545" y="1324"/>
                    <a:pt x="576" y="1304"/>
                  </a:cubicBezTo>
                  <a:cubicBezTo>
                    <a:pt x="591" y="1256"/>
                    <a:pt x="621" y="1216"/>
                    <a:pt x="636" y="1167"/>
                  </a:cubicBezTo>
                  <a:cubicBezTo>
                    <a:pt x="648" y="1088"/>
                    <a:pt x="672" y="1019"/>
                    <a:pt x="704" y="948"/>
                  </a:cubicBezTo>
                  <a:cubicBezTo>
                    <a:pt x="729" y="892"/>
                    <a:pt x="738" y="830"/>
                    <a:pt x="757" y="773"/>
                  </a:cubicBezTo>
                  <a:cubicBezTo>
                    <a:pt x="775" y="721"/>
                    <a:pt x="800" y="676"/>
                    <a:pt x="810" y="622"/>
                  </a:cubicBezTo>
                  <a:cubicBezTo>
                    <a:pt x="810" y="611"/>
                    <a:pt x="880" y="211"/>
                    <a:pt x="750" y="121"/>
                  </a:cubicBezTo>
                  <a:cubicBezTo>
                    <a:pt x="732" y="95"/>
                    <a:pt x="715" y="78"/>
                    <a:pt x="689" y="61"/>
                  </a:cubicBezTo>
                  <a:cubicBezTo>
                    <a:pt x="667" y="27"/>
                    <a:pt x="639" y="21"/>
                    <a:pt x="606" y="0"/>
                  </a:cubicBezTo>
                  <a:cubicBezTo>
                    <a:pt x="529" y="5"/>
                    <a:pt x="469" y="15"/>
                    <a:pt x="394" y="23"/>
                  </a:cubicBezTo>
                  <a:cubicBezTo>
                    <a:pt x="354" y="37"/>
                    <a:pt x="363" y="53"/>
                    <a:pt x="363" y="91"/>
                  </a:cubicBezTo>
                  <a:close/>
                </a:path>
              </a:pathLst>
            </a:custGeom>
            <a:noFill/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24" name="Freeform 8"/>
            <p:cNvSpPr>
              <a:spLocks noChangeArrowheads="1"/>
            </p:cNvSpPr>
            <p:nvPr/>
          </p:nvSpPr>
          <p:spPr bwMode="auto">
            <a:xfrm rot="4620000">
              <a:off x="4383" y="2291"/>
              <a:ext cx="611" cy="1597"/>
            </a:xfrm>
            <a:custGeom>
              <a:avLst/>
              <a:gdLst>
                <a:gd name="T0" fmla="*/ 363 w 880"/>
                <a:gd name="T1" fmla="*/ 91 h 1577"/>
                <a:gd name="T2" fmla="*/ 272 w 880"/>
                <a:gd name="T3" fmla="*/ 258 h 1577"/>
                <a:gd name="T4" fmla="*/ 212 w 880"/>
                <a:gd name="T5" fmla="*/ 387 h 1577"/>
                <a:gd name="T6" fmla="*/ 189 w 880"/>
                <a:gd name="T7" fmla="*/ 440 h 1577"/>
                <a:gd name="T8" fmla="*/ 159 w 880"/>
                <a:gd name="T9" fmla="*/ 523 h 1577"/>
                <a:gd name="T10" fmla="*/ 106 w 880"/>
                <a:gd name="T11" fmla="*/ 652 h 1577"/>
                <a:gd name="T12" fmla="*/ 98 w 880"/>
                <a:gd name="T13" fmla="*/ 682 h 1577"/>
                <a:gd name="T14" fmla="*/ 68 w 880"/>
                <a:gd name="T15" fmla="*/ 728 h 1577"/>
                <a:gd name="T16" fmla="*/ 22 w 880"/>
                <a:gd name="T17" fmla="*/ 940 h 1577"/>
                <a:gd name="T18" fmla="*/ 0 w 880"/>
                <a:gd name="T19" fmla="*/ 1228 h 1577"/>
                <a:gd name="T20" fmla="*/ 53 w 880"/>
                <a:gd name="T21" fmla="*/ 1471 h 1577"/>
                <a:gd name="T22" fmla="*/ 83 w 880"/>
                <a:gd name="T23" fmla="*/ 1508 h 1577"/>
                <a:gd name="T24" fmla="*/ 90 w 880"/>
                <a:gd name="T25" fmla="*/ 1531 h 1577"/>
                <a:gd name="T26" fmla="*/ 227 w 880"/>
                <a:gd name="T27" fmla="*/ 1577 h 1577"/>
                <a:gd name="T28" fmla="*/ 318 w 880"/>
                <a:gd name="T29" fmla="*/ 1569 h 1577"/>
                <a:gd name="T30" fmla="*/ 363 w 880"/>
                <a:gd name="T31" fmla="*/ 1539 h 1577"/>
                <a:gd name="T32" fmla="*/ 416 w 880"/>
                <a:gd name="T33" fmla="*/ 1493 h 1577"/>
                <a:gd name="T34" fmla="*/ 454 w 880"/>
                <a:gd name="T35" fmla="*/ 1463 h 1577"/>
                <a:gd name="T36" fmla="*/ 507 w 880"/>
                <a:gd name="T37" fmla="*/ 1410 h 1577"/>
                <a:gd name="T38" fmla="*/ 576 w 880"/>
                <a:gd name="T39" fmla="*/ 1304 h 1577"/>
                <a:gd name="T40" fmla="*/ 636 w 880"/>
                <a:gd name="T41" fmla="*/ 1167 h 1577"/>
                <a:gd name="T42" fmla="*/ 704 w 880"/>
                <a:gd name="T43" fmla="*/ 948 h 1577"/>
                <a:gd name="T44" fmla="*/ 757 w 880"/>
                <a:gd name="T45" fmla="*/ 773 h 1577"/>
                <a:gd name="T46" fmla="*/ 810 w 880"/>
                <a:gd name="T47" fmla="*/ 622 h 1577"/>
                <a:gd name="T48" fmla="*/ 750 w 880"/>
                <a:gd name="T49" fmla="*/ 121 h 1577"/>
                <a:gd name="T50" fmla="*/ 689 w 880"/>
                <a:gd name="T51" fmla="*/ 61 h 1577"/>
                <a:gd name="T52" fmla="*/ 606 w 880"/>
                <a:gd name="T53" fmla="*/ 0 h 1577"/>
                <a:gd name="T54" fmla="*/ 394 w 880"/>
                <a:gd name="T55" fmla="*/ 23 h 1577"/>
                <a:gd name="T56" fmla="*/ 363 w 880"/>
                <a:gd name="T57" fmla="*/ 91 h 1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80" h="1577">
                  <a:moveTo>
                    <a:pt x="363" y="91"/>
                  </a:moveTo>
                  <a:cubicBezTo>
                    <a:pt x="328" y="145"/>
                    <a:pt x="302" y="202"/>
                    <a:pt x="272" y="258"/>
                  </a:cubicBezTo>
                  <a:cubicBezTo>
                    <a:pt x="250" y="299"/>
                    <a:pt x="238" y="348"/>
                    <a:pt x="212" y="387"/>
                  </a:cubicBezTo>
                  <a:cubicBezTo>
                    <a:pt x="189" y="473"/>
                    <a:pt x="221" y="367"/>
                    <a:pt x="189" y="440"/>
                  </a:cubicBezTo>
                  <a:cubicBezTo>
                    <a:pt x="176" y="470"/>
                    <a:pt x="177" y="495"/>
                    <a:pt x="159" y="523"/>
                  </a:cubicBezTo>
                  <a:cubicBezTo>
                    <a:pt x="147" y="568"/>
                    <a:pt x="123" y="609"/>
                    <a:pt x="106" y="652"/>
                  </a:cubicBezTo>
                  <a:cubicBezTo>
                    <a:pt x="102" y="662"/>
                    <a:pt x="103" y="673"/>
                    <a:pt x="98" y="682"/>
                  </a:cubicBezTo>
                  <a:cubicBezTo>
                    <a:pt x="90" y="698"/>
                    <a:pt x="68" y="728"/>
                    <a:pt x="68" y="728"/>
                  </a:cubicBezTo>
                  <a:cubicBezTo>
                    <a:pt x="53" y="799"/>
                    <a:pt x="35" y="869"/>
                    <a:pt x="22" y="940"/>
                  </a:cubicBezTo>
                  <a:cubicBezTo>
                    <a:pt x="17" y="1037"/>
                    <a:pt x="13" y="1132"/>
                    <a:pt x="0" y="1228"/>
                  </a:cubicBezTo>
                  <a:cubicBezTo>
                    <a:pt x="4" y="1289"/>
                    <a:pt x="0" y="1418"/>
                    <a:pt x="53" y="1471"/>
                  </a:cubicBezTo>
                  <a:cubicBezTo>
                    <a:pt x="71" y="1527"/>
                    <a:pt x="44" y="1458"/>
                    <a:pt x="83" y="1508"/>
                  </a:cubicBezTo>
                  <a:cubicBezTo>
                    <a:pt x="88" y="1514"/>
                    <a:pt x="84" y="1525"/>
                    <a:pt x="90" y="1531"/>
                  </a:cubicBezTo>
                  <a:cubicBezTo>
                    <a:pt x="130" y="1571"/>
                    <a:pt x="174" y="1571"/>
                    <a:pt x="227" y="1577"/>
                  </a:cubicBezTo>
                  <a:cubicBezTo>
                    <a:pt x="257" y="1574"/>
                    <a:pt x="289" y="1577"/>
                    <a:pt x="318" y="1569"/>
                  </a:cubicBezTo>
                  <a:cubicBezTo>
                    <a:pt x="335" y="1564"/>
                    <a:pt x="363" y="1539"/>
                    <a:pt x="363" y="1539"/>
                  </a:cubicBezTo>
                  <a:cubicBezTo>
                    <a:pt x="380" y="1513"/>
                    <a:pt x="387" y="1503"/>
                    <a:pt x="416" y="1493"/>
                  </a:cubicBezTo>
                  <a:cubicBezTo>
                    <a:pt x="428" y="1482"/>
                    <a:pt x="443" y="1475"/>
                    <a:pt x="454" y="1463"/>
                  </a:cubicBezTo>
                  <a:cubicBezTo>
                    <a:pt x="474" y="1442"/>
                    <a:pt x="482" y="1427"/>
                    <a:pt x="507" y="1410"/>
                  </a:cubicBezTo>
                  <a:cubicBezTo>
                    <a:pt x="519" y="1375"/>
                    <a:pt x="545" y="1324"/>
                    <a:pt x="576" y="1304"/>
                  </a:cubicBezTo>
                  <a:cubicBezTo>
                    <a:pt x="591" y="1256"/>
                    <a:pt x="621" y="1216"/>
                    <a:pt x="636" y="1167"/>
                  </a:cubicBezTo>
                  <a:cubicBezTo>
                    <a:pt x="648" y="1088"/>
                    <a:pt x="672" y="1019"/>
                    <a:pt x="704" y="948"/>
                  </a:cubicBezTo>
                  <a:cubicBezTo>
                    <a:pt x="729" y="892"/>
                    <a:pt x="738" y="830"/>
                    <a:pt x="757" y="773"/>
                  </a:cubicBezTo>
                  <a:cubicBezTo>
                    <a:pt x="775" y="721"/>
                    <a:pt x="800" y="676"/>
                    <a:pt x="810" y="622"/>
                  </a:cubicBezTo>
                  <a:cubicBezTo>
                    <a:pt x="810" y="611"/>
                    <a:pt x="880" y="211"/>
                    <a:pt x="750" y="121"/>
                  </a:cubicBezTo>
                  <a:cubicBezTo>
                    <a:pt x="732" y="95"/>
                    <a:pt x="715" y="78"/>
                    <a:pt x="689" y="61"/>
                  </a:cubicBezTo>
                  <a:cubicBezTo>
                    <a:pt x="667" y="27"/>
                    <a:pt x="639" y="21"/>
                    <a:pt x="606" y="0"/>
                  </a:cubicBezTo>
                  <a:cubicBezTo>
                    <a:pt x="529" y="5"/>
                    <a:pt x="469" y="15"/>
                    <a:pt x="394" y="23"/>
                  </a:cubicBezTo>
                  <a:cubicBezTo>
                    <a:pt x="354" y="37"/>
                    <a:pt x="363" y="53"/>
                    <a:pt x="363" y="91"/>
                  </a:cubicBezTo>
                  <a:close/>
                </a:path>
              </a:pathLst>
            </a:custGeom>
            <a:noFill/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25" name="Oval 9"/>
            <p:cNvSpPr>
              <a:spLocks noChangeArrowheads="1"/>
            </p:cNvSpPr>
            <p:nvPr/>
          </p:nvSpPr>
          <p:spPr bwMode="auto">
            <a:xfrm>
              <a:off x="3360" y="192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26" name="Oval 10"/>
            <p:cNvSpPr>
              <a:spLocks noChangeArrowheads="1"/>
            </p:cNvSpPr>
            <p:nvPr/>
          </p:nvSpPr>
          <p:spPr bwMode="auto">
            <a:xfrm>
              <a:off x="3456" y="201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27" name="Oval 11"/>
            <p:cNvSpPr>
              <a:spLocks noChangeArrowheads="1"/>
            </p:cNvSpPr>
            <p:nvPr/>
          </p:nvSpPr>
          <p:spPr bwMode="auto">
            <a:xfrm>
              <a:off x="3408" y="144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28" name="Oval 12"/>
            <p:cNvSpPr>
              <a:spLocks noChangeArrowheads="1"/>
            </p:cNvSpPr>
            <p:nvPr/>
          </p:nvSpPr>
          <p:spPr bwMode="auto">
            <a:xfrm>
              <a:off x="3504" y="153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29" name="Oval 13"/>
            <p:cNvSpPr>
              <a:spLocks noChangeArrowheads="1"/>
            </p:cNvSpPr>
            <p:nvPr/>
          </p:nvSpPr>
          <p:spPr bwMode="auto">
            <a:xfrm>
              <a:off x="3600" y="153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30" name="Oval 14"/>
            <p:cNvSpPr>
              <a:spLocks noChangeArrowheads="1"/>
            </p:cNvSpPr>
            <p:nvPr/>
          </p:nvSpPr>
          <p:spPr bwMode="auto">
            <a:xfrm>
              <a:off x="3216" y="206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31" name="Oval 15"/>
            <p:cNvSpPr>
              <a:spLocks noChangeArrowheads="1"/>
            </p:cNvSpPr>
            <p:nvPr/>
          </p:nvSpPr>
          <p:spPr bwMode="auto">
            <a:xfrm>
              <a:off x="3312" y="206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32" name="Oval 16"/>
            <p:cNvSpPr>
              <a:spLocks noChangeArrowheads="1"/>
            </p:cNvSpPr>
            <p:nvPr/>
          </p:nvSpPr>
          <p:spPr bwMode="auto">
            <a:xfrm>
              <a:off x="3264" y="196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33" name="Oval 17"/>
            <p:cNvSpPr>
              <a:spLocks noChangeArrowheads="1"/>
            </p:cNvSpPr>
            <p:nvPr/>
          </p:nvSpPr>
          <p:spPr bwMode="auto">
            <a:xfrm>
              <a:off x="3216" y="187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34" name="Oval 18"/>
            <p:cNvSpPr>
              <a:spLocks noChangeArrowheads="1"/>
            </p:cNvSpPr>
            <p:nvPr/>
          </p:nvSpPr>
          <p:spPr bwMode="auto">
            <a:xfrm>
              <a:off x="3144" y="197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35" name="Oval 19"/>
            <p:cNvSpPr>
              <a:spLocks noChangeArrowheads="1"/>
            </p:cNvSpPr>
            <p:nvPr/>
          </p:nvSpPr>
          <p:spPr bwMode="auto">
            <a:xfrm>
              <a:off x="3120" y="206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36" name="Oval 20"/>
            <p:cNvSpPr>
              <a:spLocks noChangeArrowheads="1"/>
            </p:cNvSpPr>
            <p:nvPr/>
          </p:nvSpPr>
          <p:spPr bwMode="auto">
            <a:xfrm>
              <a:off x="3216" y="216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37" name="Oval 21"/>
            <p:cNvSpPr>
              <a:spLocks noChangeArrowheads="1"/>
            </p:cNvSpPr>
            <p:nvPr/>
          </p:nvSpPr>
          <p:spPr bwMode="auto">
            <a:xfrm>
              <a:off x="3312" y="225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38" name="Oval 22"/>
            <p:cNvSpPr>
              <a:spLocks noChangeArrowheads="1"/>
            </p:cNvSpPr>
            <p:nvPr/>
          </p:nvSpPr>
          <p:spPr bwMode="auto">
            <a:xfrm>
              <a:off x="3168" y="225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39" name="Oval 23"/>
            <p:cNvSpPr>
              <a:spLocks noChangeArrowheads="1"/>
            </p:cNvSpPr>
            <p:nvPr/>
          </p:nvSpPr>
          <p:spPr bwMode="auto">
            <a:xfrm>
              <a:off x="3544" y="164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40" name="Oval 24"/>
            <p:cNvSpPr>
              <a:spLocks noChangeArrowheads="1"/>
            </p:cNvSpPr>
            <p:nvPr/>
          </p:nvSpPr>
          <p:spPr bwMode="auto">
            <a:xfrm>
              <a:off x="3408" y="182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41" name="Oval 25"/>
            <p:cNvSpPr>
              <a:spLocks noChangeArrowheads="1"/>
            </p:cNvSpPr>
            <p:nvPr/>
          </p:nvSpPr>
          <p:spPr bwMode="auto">
            <a:xfrm>
              <a:off x="3638" y="182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42" name="Oval 26"/>
            <p:cNvSpPr>
              <a:spLocks noChangeArrowheads="1"/>
            </p:cNvSpPr>
            <p:nvPr/>
          </p:nvSpPr>
          <p:spPr bwMode="auto">
            <a:xfrm>
              <a:off x="3734" y="182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43" name="Oval 27"/>
            <p:cNvSpPr>
              <a:spLocks noChangeArrowheads="1"/>
            </p:cNvSpPr>
            <p:nvPr/>
          </p:nvSpPr>
          <p:spPr bwMode="auto">
            <a:xfrm>
              <a:off x="3686" y="172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44" name="Oval 28"/>
            <p:cNvSpPr>
              <a:spLocks noChangeArrowheads="1"/>
            </p:cNvSpPr>
            <p:nvPr/>
          </p:nvSpPr>
          <p:spPr bwMode="auto">
            <a:xfrm>
              <a:off x="3638" y="163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45" name="Oval 29"/>
            <p:cNvSpPr>
              <a:spLocks noChangeArrowheads="1"/>
            </p:cNvSpPr>
            <p:nvPr/>
          </p:nvSpPr>
          <p:spPr bwMode="auto">
            <a:xfrm>
              <a:off x="3566" y="173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46" name="Oval 30"/>
            <p:cNvSpPr>
              <a:spLocks noChangeArrowheads="1"/>
            </p:cNvSpPr>
            <p:nvPr/>
          </p:nvSpPr>
          <p:spPr bwMode="auto">
            <a:xfrm>
              <a:off x="3542" y="182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47" name="Oval 31"/>
            <p:cNvSpPr>
              <a:spLocks noChangeArrowheads="1"/>
            </p:cNvSpPr>
            <p:nvPr/>
          </p:nvSpPr>
          <p:spPr bwMode="auto">
            <a:xfrm>
              <a:off x="3638" y="192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48" name="Oval 32"/>
            <p:cNvSpPr>
              <a:spLocks noChangeArrowheads="1"/>
            </p:cNvSpPr>
            <p:nvPr/>
          </p:nvSpPr>
          <p:spPr bwMode="auto">
            <a:xfrm>
              <a:off x="3504" y="192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49" name="Oval 33"/>
            <p:cNvSpPr>
              <a:spLocks noChangeArrowheads="1"/>
            </p:cNvSpPr>
            <p:nvPr/>
          </p:nvSpPr>
          <p:spPr bwMode="auto">
            <a:xfrm>
              <a:off x="3590" y="201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50" name="Oval 34"/>
            <p:cNvSpPr>
              <a:spLocks noChangeArrowheads="1"/>
            </p:cNvSpPr>
            <p:nvPr/>
          </p:nvSpPr>
          <p:spPr bwMode="auto">
            <a:xfrm>
              <a:off x="3542" y="229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51" name="Oval 35"/>
            <p:cNvSpPr>
              <a:spLocks noChangeArrowheads="1"/>
            </p:cNvSpPr>
            <p:nvPr/>
          </p:nvSpPr>
          <p:spPr bwMode="auto">
            <a:xfrm>
              <a:off x="3590" y="219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52" name="Oval 36"/>
            <p:cNvSpPr>
              <a:spLocks noChangeArrowheads="1"/>
            </p:cNvSpPr>
            <p:nvPr/>
          </p:nvSpPr>
          <p:spPr bwMode="auto">
            <a:xfrm>
              <a:off x="3542" y="210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53" name="Oval 37"/>
            <p:cNvSpPr>
              <a:spLocks noChangeArrowheads="1"/>
            </p:cNvSpPr>
            <p:nvPr/>
          </p:nvSpPr>
          <p:spPr bwMode="auto">
            <a:xfrm>
              <a:off x="3470" y="220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54" name="Oval 38"/>
            <p:cNvSpPr>
              <a:spLocks noChangeArrowheads="1"/>
            </p:cNvSpPr>
            <p:nvPr/>
          </p:nvSpPr>
          <p:spPr bwMode="auto">
            <a:xfrm>
              <a:off x="3446" y="229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55" name="Oval 39"/>
            <p:cNvSpPr>
              <a:spLocks noChangeArrowheads="1"/>
            </p:cNvSpPr>
            <p:nvPr/>
          </p:nvSpPr>
          <p:spPr bwMode="auto">
            <a:xfrm>
              <a:off x="3542" y="239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56" name="Oval 40"/>
            <p:cNvSpPr>
              <a:spLocks noChangeArrowheads="1"/>
            </p:cNvSpPr>
            <p:nvPr/>
          </p:nvSpPr>
          <p:spPr bwMode="auto">
            <a:xfrm>
              <a:off x="3360" y="216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57" name="Oval 41"/>
            <p:cNvSpPr>
              <a:spLocks noChangeArrowheads="1"/>
            </p:cNvSpPr>
            <p:nvPr/>
          </p:nvSpPr>
          <p:spPr bwMode="auto">
            <a:xfrm>
              <a:off x="4598" y="303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58" name="Oval 42"/>
            <p:cNvSpPr>
              <a:spLocks noChangeArrowheads="1"/>
            </p:cNvSpPr>
            <p:nvPr/>
          </p:nvSpPr>
          <p:spPr bwMode="auto">
            <a:xfrm>
              <a:off x="4646" y="294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59" name="Oval 43"/>
            <p:cNvSpPr>
              <a:spLocks noChangeArrowheads="1"/>
            </p:cNvSpPr>
            <p:nvPr/>
          </p:nvSpPr>
          <p:spPr bwMode="auto">
            <a:xfrm>
              <a:off x="4598" y="284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60" name="Oval 44"/>
            <p:cNvSpPr>
              <a:spLocks noChangeArrowheads="1"/>
            </p:cNvSpPr>
            <p:nvPr/>
          </p:nvSpPr>
          <p:spPr bwMode="auto">
            <a:xfrm>
              <a:off x="4526" y="295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61" name="Oval 45"/>
            <p:cNvSpPr>
              <a:spLocks noChangeArrowheads="1"/>
            </p:cNvSpPr>
            <p:nvPr/>
          </p:nvSpPr>
          <p:spPr bwMode="auto">
            <a:xfrm>
              <a:off x="4502" y="303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62" name="Oval 46"/>
            <p:cNvSpPr>
              <a:spLocks noChangeArrowheads="1"/>
            </p:cNvSpPr>
            <p:nvPr/>
          </p:nvSpPr>
          <p:spPr bwMode="auto">
            <a:xfrm>
              <a:off x="4598" y="313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63" name="Oval 47"/>
            <p:cNvSpPr>
              <a:spLocks noChangeArrowheads="1"/>
            </p:cNvSpPr>
            <p:nvPr/>
          </p:nvSpPr>
          <p:spPr bwMode="auto">
            <a:xfrm>
              <a:off x="4550" y="323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64" name="Oval 48"/>
            <p:cNvSpPr>
              <a:spLocks noChangeArrowheads="1"/>
            </p:cNvSpPr>
            <p:nvPr/>
          </p:nvSpPr>
          <p:spPr bwMode="auto">
            <a:xfrm>
              <a:off x="3264" y="244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65" name="Oval 49"/>
            <p:cNvSpPr>
              <a:spLocks noChangeArrowheads="1"/>
            </p:cNvSpPr>
            <p:nvPr/>
          </p:nvSpPr>
          <p:spPr bwMode="auto">
            <a:xfrm>
              <a:off x="3312" y="235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66" name="Oval 50"/>
            <p:cNvSpPr>
              <a:spLocks noChangeArrowheads="1"/>
            </p:cNvSpPr>
            <p:nvPr/>
          </p:nvSpPr>
          <p:spPr bwMode="auto">
            <a:xfrm>
              <a:off x="3192" y="236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67" name="Oval 51"/>
            <p:cNvSpPr>
              <a:spLocks noChangeArrowheads="1"/>
            </p:cNvSpPr>
            <p:nvPr/>
          </p:nvSpPr>
          <p:spPr bwMode="auto">
            <a:xfrm>
              <a:off x="3168" y="244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68" name="Oval 52"/>
            <p:cNvSpPr>
              <a:spLocks noChangeArrowheads="1"/>
            </p:cNvSpPr>
            <p:nvPr/>
          </p:nvSpPr>
          <p:spPr bwMode="auto">
            <a:xfrm>
              <a:off x="3264" y="254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69" name="Oval 53"/>
            <p:cNvSpPr>
              <a:spLocks noChangeArrowheads="1"/>
            </p:cNvSpPr>
            <p:nvPr/>
          </p:nvSpPr>
          <p:spPr bwMode="auto">
            <a:xfrm>
              <a:off x="3368" y="168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70" name="Oval 54"/>
            <p:cNvSpPr>
              <a:spLocks noChangeArrowheads="1"/>
            </p:cNvSpPr>
            <p:nvPr/>
          </p:nvSpPr>
          <p:spPr bwMode="auto">
            <a:xfrm>
              <a:off x="3416" y="158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71" name="Oval 55"/>
            <p:cNvSpPr>
              <a:spLocks noChangeArrowheads="1"/>
            </p:cNvSpPr>
            <p:nvPr/>
          </p:nvSpPr>
          <p:spPr bwMode="auto">
            <a:xfrm>
              <a:off x="3296" y="159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72" name="Oval 56"/>
            <p:cNvSpPr>
              <a:spLocks noChangeArrowheads="1"/>
            </p:cNvSpPr>
            <p:nvPr/>
          </p:nvSpPr>
          <p:spPr bwMode="auto">
            <a:xfrm>
              <a:off x="3272" y="168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73" name="Oval 57"/>
            <p:cNvSpPr>
              <a:spLocks noChangeArrowheads="1"/>
            </p:cNvSpPr>
            <p:nvPr/>
          </p:nvSpPr>
          <p:spPr bwMode="auto">
            <a:xfrm>
              <a:off x="3264" y="177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74" name="Oval 58"/>
            <p:cNvSpPr>
              <a:spLocks noChangeArrowheads="1"/>
            </p:cNvSpPr>
            <p:nvPr/>
          </p:nvSpPr>
          <p:spPr bwMode="auto">
            <a:xfrm>
              <a:off x="4296" y="306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75" name="Oval 59"/>
            <p:cNvSpPr>
              <a:spLocks noChangeArrowheads="1"/>
            </p:cNvSpPr>
            <p:nvPr/>
          </p:nvSpPr>
          <p:spPr bwMode="auto">
            <a:xfrm>
              <a:off x="4344" y="296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76" name="Oval 60"/>
            <p:cNvSpPr>
              <a:spLocks noChangeArrowheads="1"/>
            </p:cNvSpPr>
            <p:nvPr/>
          </p:nvSpPr>
          <p:spPr bwMode="auto">
            <a:xfrm>
              <a:off x="4224" y="297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77" name="Oval 61"/>
            <p:cNvSpPr>
              <a:spLocks noChangeArrowheads="1"/>
            </p:cNvSpPr>
            <p:nvPr/>
          </p:nvSpPr>
          <p:spPr bwMode="auto">
            <a:xfrm>
              <a:off x="4200" y="306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78" name="Oval 62"/>
            <p:cNvSpPr>
              <a:spLocks noChangeArrowheads="1"/>
            </p:cNvSpPr>
            <p:nvPr/>
          </p:nvSpPr>
          <p:spPr bwMode="auto">
            <a:xfrm>
              <a:off x="3456" y="172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79" name="Oval 63"/>
            <p:cNvSpPr>
              <a:spLocks noChangeArrowheads="1"/>
            </p:cNvSpPr>
            <p:nvPr/>
          </p:nvSpPr>
          <p:spPr bwMode="auto">
            <a:xfrm>
              <a:off x="3416" y="250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80" name="Oval 64"/>
            <p:cNvSpPr>
              <a:spLocks noChangeArrowheads="1"/>
            </p:cNvSpPr>
            <p:nvPr/>
          </p:nvSpPr>
          <p:spPr bwMode="auto">
            <a:xfrm>
              <a:off x="3464" y="240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81" name="Oval 65"/>
            <p:cNvSpPr>
              <a:spLocks noChangeArrowheads="1"/>
            </p:cNvSpPr>
            <p:nvPr/>
          </p:nvSpPr>
          <p:spPr bwMode="auto">
            <a:xfrm>
              <a:off x="3344" y="241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82" name="Oval 66"/>
            <p:cNvSpPr>
              <a:spLocks noChangeArrowheads="1"/>
            </p:cNvSpPr>
            <p:nvPr/>
          </p:nvSpPr>
          <p:spPr bwMode="auto">
            <a:xfrm>
              <a:off x="3320" y="250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83" name="Oval 67"/>
            <p:cNvSpPr>
              <a:spLocks noChangeArrowheads="1"/>
            </p:cNvSpPr>
            <p:nvPr/>
          </p:nvSpPr>
          <p:spPr bwMode="auto">
            <a:xfrm>
              <a:off x="4392" y="316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84" name="Oval 68"/>
            <p:cNvSpPr>
              <a:spLocks noChangeArrowheads="1"/>
            </p:cNvSpPr>
            <p:nvPr/>
          </p:nvSpPr>
          <p:spPr bwMode="auto">
            <a:xfrm>
              <a:off x="4440" y="306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85" name="Oval 69"/>
            <p:cNvSpPr>
              <a:spLocks noChangeArrowheads="1"/>
            </p:cNvSpPr>
            <p:nvPr/>
          </p:nvSpPr>
          <p:spPr bwMode="auto">
            <a:xfrm>
              <a:off x="4512" y="315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86" name="Oval 70"/>
            <p:cNvSpPr>
              <a:spLocks noChangeArrowheads="1"/>
            </p:cNvSpPr>
            <p:nvPr/>
          </p:nvSpPr>
          <p:spPr bwMode="auto">
            <a:xfrm>
              <a:off x="4296" y="316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87" name="Oval 71"/>
            <p:cNvSpPr>
              <a:spLocks noChangeArrowheads="1"/>
            </p:cNvSpPr>
            <p:nvPr/>
          </p:nvSpPr>
          <p:spPr bwMode="auto">
            <a:xfrm>
              <a:off x="4800" y="302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88" name="Oval 72"/>
            <p:cNvSpPr>
              <a:spLocks noChangeArrowheads="1"/>
            </p:cNvSpPr>
            <p:nvPr/>
          </p:nvSpPr>
          <p:spPr bwMode="auto">
            <a:xfrm>
              <a:off x="4848" y="292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89" name="Oval 73"/>
            <p:cNvSpPr>
              <a:spLocks noChangeArrowheads="1"/>
            </p:cNvSpPr>
            <p:nvPr/>
          </p:nvSpPr>
          <p:spPr bwMode="auto">
            <a:xfrm>
              <a:off x="4728" y="293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90" name="Oval 74"/>
            <p:cNvSpPr>
              <a:spLocks noChangeArrowheads="1"/>
            </p:cNvSpPr>
            <p:nvPr/>
          </p:nvSpPr>
          <p:spPr bwMode="auto">
            <a:xfrm>
              <a:off x="4704" y="302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91" name="Oval 75"/>
            <p:cNvSpPr>
              <a:spLocks noChangeArrowheads="1"/>
            </p:cNvSpPr>
            <p:nvPr/>
          </p:nvSpPr>
          <p:spPr bwMode="auto">
            <a:xfrm>
              <a:off x="3120" y="216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92" name="Oval 76"/>
            <p:cNvSpPr>
              <a:spLocks noChangeArrowheads="1"/>
            </p:cNvSpPr>
            <p:nvPr/>
          </p:nvSpPr>
          <p:spPr bwMode="auto">
            <a:xfrm>
              <a:off x="3408" y="210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93" name="Oval 77"/>
            <p:cNvSpPr>
              <a:spLocks noChangeArrowheads="1"/>
            </p:cNvSpPr>
            <p:nvPr/>
          </p:nvSpPr>
          <p:spPr bwMode="auto">
            <a:xfrm>
              <a:off x="4790" y="303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94" name="Oval 78"/>
            <p:cNvSpPr>
              <a:spLocks noChangeArrowheads="1"/>
            </p:cNvSpPr>
            <p:nvPr/>
          </p:nvSpPr>
          <p:spPr bwMode="auto">
            <a:xfrm>
              <a:off x="4886" y="313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95" name="Oval 79"/>
            <p:cNvSpPr>
              <a:spLocks noChangeArrowheads="1"/>
            </p:cNvSpPr>
            <p:nvPr/>
          </p:nvSpPr>
          <p:spPr bwMode="auto">
            <a:xfrm>
              <a:off x="3344" y="175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96" name="Oval 80"/>
            <p:cNvSpPr>
              <a:spLocks noChangeArrowheads="1"/>
            </p:cNvSpPr>
            <p:nvPr/>
          </p:nvSpPr>
          <p:spPr bwMode="auto">
            <a:xfrm>
              <a:off x="3552" y="144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97" name="Oval 81"/>
            <p:cNvSpPr>
              <a:spLocks noChangeArrowheads="1"/>
            </p:cNvSpPr>
            <p:nvPr/>
          </p:nvSpPr>
          <p:spPr bwMode="auto">
            <a:xfrm>
              <a:off x="3696" y="153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98" name="Oval 82"/>
            <p:cNvSpPr>
              <a:spLocks noChangeArrowheads="1"/>
            </p:cNvSpPr>
            <p:nvPr/>
          </p:nvSpPr>
          <p:spPr bwMode="auto">
            <a:xfrm>
              <a:off x="3744" y="163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99" name="Oval 83"/>
            <p:cNvSpPr>
              <a:spLocks noChangeArrowheads="1"/>
            </p:cNvSpPr>
            <p:nvPr/>
          </p:nvSpPr>
          <p:spPr bwMode="auto">
            <a:xfrm>
              <a:off x="3168" y="254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00" name="Oval 84"/>
            <p:cNvSpPr>
              <a:spLocks noChangeArrowheads="1"/>
            </p:cNvSpPr>
            <p:nvPr/>
          </p:nvSpPr>
          <p:spPr bwMode="auto">
            <a:xfrm>
              <a:off x="3072" y="235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01" name="Oval 85"/>
            <p:cNvSpPr>
              <a:spLocks noChangeArrowheads="1"/>
            </p:cNvSpPr>
            <p:nvPr/>
          </p:nvSpPr>
          <p:spPr bwMode="auto">
            <a:xfrm>
              <a:off x="4992" y="301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02" name="Oval 86"/>
            <p:cNvSpPr>
              <a:spLocks noChangeArrowheads="1"/>
            </p:cNvSpPr>
            <p:nvPr/>
          </p:nvSpPr>
          <p:spPr bwMode="auto">
            <a:xfrm>
              <a:off x="4896" y="301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03" name="Oval 87"/>
            <p:cNvSpPr>
              <a:spLocks noChangeArrowheads="1"/>
            </p:cNvSpPr>
            <p:nvPr/>
          </p:nvSpPr>
          <p:spPr bwMode="auto">
            <a:xfrm>
              <a:off x="5088" y="311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04" name="Oval 88"/>
            <p:cNvSpPr>
              <a:spLocks noChangeArrowheads="1"/>
            </p:cNvSpPr>
            <p:nvPr/>
          </p:nvSpPr>
          <p:spPr bwMode="auto">
            <a:xfrm>
              <a:off x="5136" y="301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05" name="Oval 89"/>
            <p:cNvSpPr>
              <a:spLocks noChangeArrowheads="1"/>
            </p:cNvSpPr>
            <p:nvPr/>
          </p:nvSpPr>
          <p:spPr bwMode="auto">
            <a:xfrm>
              <a:off x="4992" y="311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06" name="Oval 90"/>
            <p:cNvSpPr>
              <a:spLocks noChangeArrowheads="1"/>
            </p:cNvSpPr>
            <p:nvPr/>
          </p:nvSpPr>
          <p:spPr bwMode="auto">
            <a:xfrm>
              <a:off x="4176" y="316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07" name="Oval 91"/>
            <p:cNvSpPr>
              <a:spLocks noChangeArrowheads="1"/>
            </p:cNvSpPr>
            <p:nvPr/>
          </p:nvSpPr>
          <p:spPr bwMode="auto">
            <a:xfrm>
              <a:off x="4104" y="307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08" name="Oval 92"/>
            <p:cNvSpPr>
              <a:spLocks noChangeArrowheads="1"/>
            </p:cNvSpPr>
            <p:nvPr/>
          </p:nvSpPr>
          <p:spPr bwMode="auto">
            <a:xfrm>
              <a:off x="4080" y="316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09" name="Oval 93"/>
            <p:cNvSpPr>
              <a:spLocks noChangeArrowheads="1"/>
            </p:cNvSpPr>
            <p:nvPr/>
          </p:nvSpPr>
          <p:spPr bwMode="auto">
            <a:xfrm>
              <a:off x="3984" y="316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10" name="Oval 94"/>
            <p:cNvSpPr>
              <a:spLocks noChangeArrowheads="1"/>
            </p:cNvSpPr>
            <p:nvPr/>
          </p:nvSpPr>
          <p:spPr bwMode="auto">
            <a:xfrm>
              <a:off x="3928" y="302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11" name="Oval 95"/>
            <p:cNvSpPr>
              <a:spLocks noChangeArrowheads="1"/>
            </p:cNvSpPr>
            <p:nvPr/>
          </p:nvSpPr>
          <p:spPr bwMode="auto">
            <a:xfrm>
              <a:off x="3904" y="312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12" name="Oval 96"/>
            <p:cNvSpPr>
              <a:spLocks noChangeArrowheads="1"/>
            </p:cNvSpPr>
            <p:nvPr/>
          </p:nvSpPr>
          <p:spPr bwMode="auto">
            <a:xfrm>
              <a:off x="4118" y="306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13" name="Oval 97"/>
            <p:cNvSpPr>
              <a:spLocks noChangeArrowheads="1"/>
            </p:cNvSpPr>
            <p:nvPr/>
          </p:nvSpPr>
          <p:spPr bwMode="auto">
            <a:xfrm>
              <a:off x="4046" y="297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14" name="Oval 98"/>
            <p:cNvSpPr>
              <a:spLocks noChangeArrowheads="1"/>
            </p:cNvSpPr>
            <p:nvPr/>
          </p:nvSpPr>
          <p:spPr bwMode="auto">
            <a:xfrm>
              <a:off x="4022" y="306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15" name="Oval 99"/>
            <p:cNvSpPr>
              <a:spLocks noChangeArrowheads="1"/>
            </p:cNvSpPr>
            <p:nvPr/>
          </p:nvSpPr>
          <p:spPr bwMode="auto">
            <a:xfrm>
              <a:off x="4800" y="320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16" name="Oval 100"/>
            <p:cNvSpPr>
              <a:spLocks noChangeArrowheads="1"/>
            </p:cNvSpPr>
            <p:nvPr/>
          </p:nvSpPr>
          <p:spPr bwMode="auto">
            <a:xfrm>
              <a:off x="4728" y="312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17" name="Oval 101"/>
            <p:cNvSpPr>
              <a:spLocks noChangeArrowheads="1"/>
            </p:cNvSpPr>
            <p:nvPr/>
          </p:nvSpPr>
          <p:spPr bwMode="auto">
            <a:xfrm>
              <a:off x="4704" y="320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18" name="Oval 102"/>
            <p:cNvSpPr>
              <a:spLocks noChangeArrowheads="1"/>
            </p:cNvSpPr>
            <p:nvPr/>
          </p:nvSpPr>
          <p:spPr bwMode="auto">
            <a:xfrm>
              <a:off x="5072" y="294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19" name="Oval 103"/>
            <p:cNvSpPr>
              <a:spLocks noChangeArrowheads="1"/>
            </p:cNvSpPr>
            <p:nvPr/>
          </p:nvSpPr>
          <p:spPr bwMode="auto">
            <a:xfrm>
              <a:off x="5000" y="285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20" name="Oval 104"/>
            <p:cNvSpPr>
              <a:spLocks noChangeArrowheads="1"/>
            </p:cNvSpPr>
            <p:nvPr/>
          </p:nvSpPr>
          <p:spPr bwMode="auto">
            <a:xfrm>
              <a:off x="4976" y="294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21" name="Oval 105"/>
            <p:cNvSpPr>
              <a:spLocks noChangeArrowheads="1"/>
            </p:cNvSpPr>
            <p:nvPr/>
          </p:nvSpPr>
          <p:spPr bwMode="auto">
            <a:xfrm>
              <a:off x="4502" y="288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22" name="Oval 106"/>
            <p:cNvSpPr>
              <a:spLocks noChangeArrowheads="1"/>
            </p:cNvSpPr>
            <p:nvPr/>
          </p:nvSpPr>
          <p:spPr bwMode="auto">
            <a:xfrm>
              <a:off x="4430" y="291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23" name="Oval 107"/>
            <p:cNvSpPr>
              <a:spLocks noChangeArrowheads="1"/>
            </p:cNvSpPr>
            <p:nvPr/>
          </p:nvSpPr>
          <p:spPr bwMode="auto">
            <a:xfrm>
              <a:off x="4406" y="300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24" name="Oval 108"/>
            <p:cNvSpPr>
              <a:spLocks noChangeArrowheads="1"/>
            </p:cNvSpPr>
            <p:nvPr/>
          </p:nvSpPr>
          <p:spPr bwMode="auto">
            <a:xfrm>
              <a:off x="4598" y="291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25" name="Oval 109"/>
            <p:cNvSpPr>
              <a:spLocks noChangeArrowheads="1"/>
            </p:cNvSpPr>
            <p:nvPr/>
          </p:nvSpPr>
          <p:spPr bwMode="auto">
            <a:xfrm>
              <a:off x="4142" y="297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26" name="Oval 110"/>
            <p:cNvSpPr>
              <a:spLocks noChangeArrowheads="1"/>
            </p:cNvSpPr>
            <p:nvPr/>
          </p:nvSpPr>
          <p:spPr bwMode="auto">
            <a:xfrm>
              <a:off x="4270" y="290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27" name="Oval 111"/>
            <p:cNvSpPr>
              <a:spLocks noChangeArrowheads="1"/>
            </p:cNvSpPr>
            <p:nvPr/>
          </p:nvSpPr>
          <p:spPr bwMode="auto">
            <a:xfrm>
              <a:off x="4368" y="309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28" name="Oval 112"/>
            <p:cNvSpPr>
              <a:spLocks noChangeArrowheads="1"/>
            </p:cNvSpPr>
            <p:nvPr/>
          </p:nvSpPr>
          <p:spPr bwMode="auto">
            <a:xfrm>
              <a:off x="4224" y="321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29" name="Oval 113"/>
            <p:cNvSpPr>
              <a:spLocks noChangeArrowheads="1"/>
            </p:cNvSpPr>
            <p:nvPr/>
          </p:nvSpPr>
          <p:spPr bwMode="auto">
            <a:xfrm>
              <a:off x="4336" y="323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30" name="Oval 114"/>
            <p:cNvSpPr>
              <a:spLocks noChangeArrowheads="1"/>
            </p:cNvSpPr>
            <p:nvPr/>
          </p:nvSpPr>
          <p:spPr bwMode="auto">
            <a:xfrm>
              <a:off x="4454" y="323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31" name="Oval 115"/>
            <p:cNvSpPr>
              <a:spLocks noChangeArrowheads="1"/>
            </p:cNvSpPr>
            <p:nvPr/>
          </p:nvSpPr>
          <p:spPr bwMode="auto">
            <a:xfrm>
              <a:off x="4704" y="287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32" name="Oval 116"/>
            <p:cNvSpPr>
              <a:spLocks noChangeArrowheads="1"/>
            </p:cNvSpPr>
            <p:nvPr/>
          </p:nvSpPr>
          <p:spPr bwMode="auto">
            <a:xfrm>
              <a:off x="4830" y="285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33" name="Oval 117"/>
            <p:cNvSpPr>
              <a:spLocks noChangeArrowheads="1"/>
            </p:cNvSpPr>
            <p:nvPr/>
          </p:nvSpPr>
          <p:spPr bwMode="auto">
            <a:xfrm>
              <a:off x="4902" y="320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34" name="Oval 118"/>
            <p:cNvSpPr>
              <a:spLocks noChangeArrowheads="1"/>
            </p:cNvSpPr>
            <p:nvPr/>
          </p:nvSpPr>
          <p:spPr bwMode="auto">
            <a:xfrm>
              <a:off x="5104" y="318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35" name="Oval 119"/>
            <p:cNvSpPr>
              <a:spLocks noChangeArrowheads="1"/>
            </p:cNvSpPr>
            <p:nvPr/>
          </p:nvSpPr>
          <p:spPr bwMode="auto">
            <a:xfrm>
              <a:off x="5008" y="318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36" name="Oval 120"/>
            <p:cNvSpPr>
              <a:spLocks noChangeArrowheads="1"/>
            </p:cNvSpPr>
            <p:nvPr/>
          </p:nvSpPr>
          <p:spPr bwMode="auto">
            <a:xfrm>
              <a:off x="5270" y="312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37" name="Oval 121"/>
            <p:cNvSpPr>
              <a:spLocks noChangeArrowheads="1"/>
            </p:cNvSpPr>
            <p:nvPr/>
          </p:nvSpPr>
          <p:spPr bwMode="auto">
            <a:xfrm>
              <a:off x="5174" y="312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38" name="Oval 122"/>
            <p:cNvSpPr>
              <a:spLocks noChangeArrowheads="1"/>
            </p:cNvSpPr>
            <p:nvPr/>
          </p:nvSpPr>
          <p:spPr bwMode="auto">
            <a:xfrm>
              <a:off x="5200" y="287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39" name="Oval 123"/>
            <p:cNvSpPr>
              <a:spLocks noChangeArrowheads="1"/>
            </p:cNvSpPr>
            <p:nvPr/>
          </p:nvSpPr>
          <p:spPr bwMode="auto">
            <a:xfrm>
              <a:off x="5104" y="287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40" name="Oval 124"/>
            <p:cNvSpPr>
              <a:spLocks noChangeArrowheads="1"/>
            </p:cNvSpPr>
            <p:nvPr/>
          </p:nvSpPr>
          <p:spPr bwMode="auto">
            <a:xfrm>
              <a:off x="5270" y="295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41" name="Oval 125"/>
            <p:cNvSpPr>
              <a:spLocks noChangeArrowheads="1"/>
            </p:cNvSpPr>
            <p:nvPr/>
          </p:nvSpPr>
          <p:spPr bwMode="auto">
            <a:xfrm>
              <a:off x="5174" y="295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42" name="Oval 126"/>
            <p:cNvSpPr>
              <a:spLocks noChangeArrowheads="1"/>
            </p:cNvSpPr>
            <p:nvPr/>
          </p:nvSpPr>
          <p:spPr bwMode="auto">
            <a:xfrm>
              <a:off x="5318" y="304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43" name="Oval 127"/>
            <p:cNvSpPr>
              <a:spLocks noChangeArrowheads="1"/>
            </p:cNvSpPr>
            <p:nvPr/>
          </p:nvSpPr>
          <p:spPr bwMode="auto">
            <a:xfrm>
              <a:off x="5222" y="304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44" name="Oval 128"/>
            <p:cNvSpPr>
              <a:spLocks noChangeArrowheads="1"/>
            </p:cNvSpPr>
            <p:nvPr/>
          </p:nvSpPr>
          <p:spPr bwMode="auto">
            <a:xfrm>
              <a:off x="5400" y="300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45" name="Oval 129"/>
            <p:cNvSpPr>
              <a:spLocks noChangeArrowheads="1"/>
            </p:cNvSpPr>
            <p:nvPr/>
          </p:nvSpPr>
          <p:spPr bwMode="auto">
            <a:xfrm>
              <a:off x="5366" y="291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46" name="Oval 130"/>
            <p:cNvSpPr>
              <a:spLocks noChangeArrowheads="1"/>
            </p:cNvSpPr>
            <p:nvPr/>
          </p:nvSpPr>
          <p:spPr bwMode="auto">
            <a:xfrm>
              <a:off x="3648" y="211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47" name="Oval 131"/>
            <p:cNvSpPr>
              <a:spLocks noChangeArrowheads="1"/>
            </p:cNvSpPr>
            <p:nvPr/>
          </p:nvSpPr>
          <p:spPr bwMode="auto">
            <a:xfrm>
              <a:off x="3672" y="199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48" name="Oval 132"/>
            <p:cNvSpPr>
              <a:spLocks noChangeArrowheads="1"/>
            </p:cNvSpPr>
            <p:nvPr/>
          </p:nvSpPr>
          <p:spPr bwMode="auto">
            <a:xfrm>
              <a:off x="5040" y="264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49" name="Oval 133"/>
            <p:cNvSpPr>
              <a:spLocks noChangeArrowheads="1"/>
            </p:cNvSpPr>
            <p:nvPr/>
          </p:nvSpPr>
          <p:spPr bwMode="auto">
            <a:xfrm>
              <a:off x="4368" y="144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50" name="Oval 134"/>
            <p:cNvSpPr>
              <a:spLocks noChangeArrowheads="1"/>
            </p:cNvSpPr>
            <p:nvPr/>
          </p:nvSpPr>
          <p:spPr bwMode="auto">
            <a:xfrm>
              <a:off x="5088" y="1680"/>
              <a:ext cx="288" cy="192"/>
            </a:xfrm>
            <a:prstGeom prst="ellipse">
              <a:avLst/>
            </a:prstGeom>
            <a:noFill/>
            <a:ln w="9360">
              <a:solidFill>
                <a:srgbClr val="0000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51" name="Oval 135"/>
            <p:cNvSpPr>
              <a:spLocks noChangeArrowheads="1"/>
            </p:cNvSpPr>
            <p:nvPr/>
          </p:nvSpPr>
          <p:spPr bwMode="auto">
            <a:xfrm>
              <a:off x="5132" y="172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52" name="Oval 136"/>
            <p:cNvSpPr>
              <a:spLocks noChangeArrowheads="1"/>
            </p:cNvSpPr>
            <p:nvPr/>
          </p:nvSpPr>
          <p:spPr bwMode="auto">
            <a:xfrm>
              <a:off x="5302" y="174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53" name="Oval 137"/>
            <p:cNvSpPr>
              <a:spLocks noChangeArrowheads="1"/>
            </p:cNvSpPr>
            <p:nvPr/>
          </p:nvSpPr>
          <p:spPr bwMode="auto">
            <a:xfrm>
              <a:off x="5206" y="169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54" name="Oval 138"/>
            <p:cNvSpPr>
              <a:spLocks noChangeArrowheads="1"/>
            </p:cNvSpPr>
            <p:nvPr/>
          </p:nvSpPr>
          <p:spPr bwMode="auto">
            <a:xfrm>
              <a:off x="5116" y="179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55" name="Oval 139"/>
            <p:cNvSpPr>
              <a:spLocks noChangeArrowheads="1"/>
            </p:cNvSpPr>
            <p:nvPr/>
          </p:nvSpPr>
          <p:spPr bwMode="auto">
            <a:xfrm>
              <a:off x="5222" y="180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56" name="Text Box 140"/>
            <p:cNvSpPr txBox="1">
              <a:spLocks noChangeArrowheads="1"/>
            </p:cNvSpPr>
            <p:nvPr/>
          </p:nvSpPr>
          <p:spPr bwMode="auto">
            <a:xfrm>
              <a:off x="3596" y="1228"/>
              <a:ext cx="247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5pPr>
              <a:lvl6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6pPr>
              <a:lvl7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7pPr>
              <a:lvl8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8pPr>
              <a:lvl9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GB" altLang="en-US" sz="1600" b="1" dirty="0"/>
                <a:t>N</a:t>
              </a:r>
              <a:r>
                <a:rPr lang="en-GB" altLang="en-US" sz="1600" b="1" baseline="-25000" dirty="0"/>
                <a:t>1</a:t>
              </a:r>
            </a:p>
          </p:txBody>
        </p:sp>
        <p:sp>
          <p:nvSpPr>
            <p:cNvPr id="9357" name="Text Box 141"/>
            <p:cNvSpPr txBox="1">
              <a:spLocks noChangeArrowheads="1"/>
            </p:cNvSpPr>
            <p:nvPr/>
          </p:nvSpPr>
          <p:spPr bwMode="auto">
            <a:xfrm>
              <a:off x="3780" y="2764"/>
              <a:ext cx="247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5pPr>
              <a:lvl6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6pPr>
              <a:lvl7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7pPr>
              <a:lvl8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8pPr>
              <a:lvl9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GB" altLang="en-US" sz="1600" b="1" dirty="0"/>
                <a:t>N</a:t>
              </a:r>
              <a:r>
                <a:rPr lang="en-GB" altLang="en-US" sz="1600" b="1" baseline="-25000" dirty="0"/>
                <a:t>2</a:t>
              </a:r>
            </a:p>
          </p:txBody>
        </p:sp>
        <p:sp>
          <p:nvSpPr>
            <p:cNvPr id="9358" name="Text Box 142"/>
            <p:cNvSpPr txBox="1">
              <a:spLocks noChangeArrowheads="1"/>
            </p:cNvSpPr>
            <p:nvPr/>
          </p:nvSpPr>
          <p:spPr bwMode="auto">
            <a:xfrm>
              <a:off x="4277" y="1240"/>
              <a:ext cx="233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5pPr>
              <a:lvl6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6pPr>
              <a:lvl7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7pPr>
              <a:lvl8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8pPr>
              <a:lvl9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GB" altLang="en-US" sz="1600" b="1" dirty="0"/>
                <a:t>o</a:t>
              </a:r>
              <a:r>
                <a:rPr lang="en-GB" altLang="en-US" sz="1600" b="1" baseline="-25000" dirty="0"/>
                <a:t>1</a:t>
              </a:r>
            </a:p>
          </p:txBody>
        </p:sp>
        <p:sp>
          <p:nvSpPr>
            <p:cNvPr id="9359" name="Text Box 143"/>
            <p:cNvSpPr txBox="1">
              <a:spLocks noChangeArrowheads="1"/>
            </p:cNvSpPr>
            <p:nvPr/>
          </p:nvSpPr>
          <p:spPr bwMode="auto">
            <a:xfrm>
              <a:off x="4898" y="2448"/>
              <a:ext cx="233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5pPr>
              <a:lvl6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6pPr>
              <a:lvl7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7pPr>
              <a:lvl8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8pPr>
              <a:lvl9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GB" altLang="en-US" sz="1600" b="1" dirty="0"/>
                <a:t>o</a:t>
              </a:r>
              <a:r>
                <a:rPr lang="en-GB" altLang="en-US" sz="1600" b="1" baseline="-25000" dirty="0"/>
                <a:t>2</a:t>
              </a:r>
            </a:p>
          </p:txBody>
        </p:sp>
        <p:sp>
          <p:nvSpPr>
            <p:cNvPr id="9360" name="Text Box 144"/>
            <p:cNvSpPr txBox="1">
              <a:spLocks noChangeArrowheads="1"/>
            </p:cNvSpPr>
            <p:nvPr/>
          </p:nvSpPr>
          <p:spPr bwMode="auto">
            <a:xfrm>
              <a:off x="5186" y="1488"/>
              <a:ext cx="254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5pPr>
              <a:lvl6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6pPr>
              <a:lvl7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7pPr>
              <a:lvl8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8pPr>
              <a:lvl9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GB" altLang="en-US" sz="1600" b="1" dirty="0"/>
                <a:t>O</a:t>
              </a:r>
              <a:r>
                <a:rPr lang="en-GB" altLang="en-US" sz="1600" b="1" baseline="-25000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76437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686800" cy="1066800"/>
          </a:xfrm>
        </p:spPr>
        <p:txBody>
          <a:bodyPr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 smtClean="0"/>
              <a:t>3 Main Types </a:t>
            </a:r>
            <a:r>
              <a:rPr lang="en-GB" altLang="en-US" dirty="0"/>
              <a:t>of Anomaly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28600" y="2451772"/>
            <a:ext cx="8686800" cy="2940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700"/>
              </a:spcBef>
              <a:buFont typeface="Arial" charset="0"/>
              <a:buChar char="•"/>
            </a:pPr>
            <a:r>
              <a:rPr lang="en-GB" altLang="en-US" sz="3200" dirty="0">
                <a:latin typeface="Calibri" charset="0"/>
              </a:rPr>
              <a:t>Point </a:t>
            </a:r>
            <a:r>
              <a:rPr lang="en-GB" altLang="en-US" sz="3200" dirty="0" smtClean="0">
                <a:latin typeface="Calibri" charset="0"/>
              </a:rPr>
              <a:t>Anomalies</a:t>
            </a:r>
            <a:endParaRPr lang="en-GB" altLang="en-US" sz="3200" dirty="0">
              <a:latin typeface="Calibri" charset="0"/>
            </a:endParaRPr>
          </a:p>
          <a:p>
            <a:pPr eaLnBrk="1" hangingPunct="1">
              <a:lnSpc>
                <a:spcPct val="80000"/>
              </a:lnSpc>
              <a:spcBef>
                <a:spcPts val="700"/>
              </a:spcBef>
              <a:buFont typeface="Arial" charset="0"/>
              <a:buNone/>
            </a:pPr>
            <a:endParaRPr lang="en-GB" altLang="en-US" sz="3200" dirty="0">
              <a:latin typeface="Calibri" charset="0"/>
            </a:endParaRPr>
          </a:p>
          <a:p>
            <a:pPr eaLnBrk="1" hangingPunct="1">
              <a:lnSpc>
                <a:spcPct val="80000"/>
              </a:lnSpc>
              <a:spcBef>
                <a:spcPts val="700"/>
              </a:spcBef>
              <a:buFont typeface="Arial" charset="0"/>
              <a:buChar char="•"/>
            </a:pPr>
            <a:r>
              <a:rPr lang="en-GB" altLang="en-US" sz="3200" dirty="0">
                <a:latin typeface="Calibri" charset="0"/>
              </a:rPr>
              <a:t>Contextual Anomalies</a:t>
            </a:r>
          </a:p>
          <a:p>
            <a:pPr eaLnBrk="1" hangingPunct="1">
              <a:lnSpc>
                <a:spcPct val="80000"/>
              </a:lnSpc>
              <a:spcBef>
                <a:spcPts val="700"/>
              </a:spcBef>
              <a:buFont typeface="Arial" charset="0"/>
              <a:buNone/>
            </a:pPr>
            <a:endParaRPr lang="en-GB" altLang="en-US" sz="3200" dirty="0">
              <a:latin typeface="Calibri" charset="0"/>
            </a:endParaRPr>
          </a:p>
          <a:p>
            <a:pPr eaLnBrk="1" hangingPunct="1">
              <a:lnSpc>
                <a:spcPct val="80000"/>
              </a:lnSpc>
              <a:spcBef>
                <a:spcPts val="700"/>
              </a:spcBef>
              <a:buFont typeface="Arial" charset="0"/>
              <a:buChar char="•"/>
            </a:pPr>
            <a:r>
              <a:rPr lang="en-GB" altLang="en-US" sz="3200" dirty="0">
                <a:latin typeface="Calibri" charset="0"/>
              </a:rPr>
              <a:t>Collective Anomalies</a:t>
            </a:r>
          </a:p>
        </p:txBody>
      </p:sp>
    </p:spTree>
    <p:extLst>
      <p:ext uri="{BB962C8B-B14F-4D97-AF65-F5344CB8AC3E}">
        <p14:creationId xmlns:p14="http://schemas.microsoft.com/office/powerpoint/2010/main" val="180266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685213" cy="1065213"/>
          </a:xfrm>
        </p:spPr>
        <p:txBody>
          <a:bodyPr/>
          <a:lstStyle/>
          <a:p>
            <a:pPr eaLnBrk="1" hangingPunct="1"/>
            <a:r>
              <a:rPr lang="en-US" altLang="en-US" dirty="0"/>
              <a:t>Point Anomalies</a:t>
            </a:r>
          </a:p>
        </p:txBody>
      </p:sp>
      <p:sp>
        <p:nvSpPr>
          <p:cNvPr id="13318" name="Rectangle 3"/>
          <p:cNvSpPr txBox="1">
            <a:spLocks noChangeArrowheads="1"/>
          </p:cNvSpPr>
          <p:nvPr/>
        </p:nvSpPr>
        <p:spPr bwMode="auto">
          <a:xfrm>
            <a:off x="228600" y="1447800"/>
            <a:ext cx="8685213" cy="464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GB" altLang="en-US" sz="3200" dirty="0">
                <a:latin typeface="Calibri" charset="0"/>
              </a:rPr>
              <a:t>An individual data instance is anomalous if it deviates significantly from the rest of the data set.</a:t>
            </a:r>
            <a:endParaRPr lang="en-US" altLang="en-US" sz="3200" dirty="0">
              <a:latin typeface="Calibri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637295" y="2894013"/>
            <a:ext cx="4179888" cy="3902075"/>
            <a:chOff x="2590800" y="2590800"/>
            <a:chExt cx="4179888" cy="3902075"/>
          </a:xfrm>
        </p:grpSpPr>
        <p:grpSp>
          <p:nvGrpSpPr>
            <p:cNvPr id="13319" name="Group 4"/>
            <p:cNvGrpSpPr>
              <a:grpSpLocks/>
            </p:cNvGrpSpPr>
            <p:nvPr/>
          </p:nvGrpSpPr>
          <p:grpSpPr bwMode="auto">
            <a:xfrm>
              <a:off x="2590800" y="2590800"/>
              <a:ext cx="4179888" cy="3902075"/>
              <a:chOff x="2584" y="844"/>
              <a:chExt cx="3166" cy="2890"/>
            </a:xfrm>
          </p:grpSpPr>
          <p:sp>
            <p:nvSpPr>
              <p:cNvPr id="13323" name="Line 5"/>
              <p:cNvSpPr>
                <a:spLocks noChangeShapeType="1"/>
              </p:cNvSpPr>
              <p:nvPr/>
            </p:nvSpPr>
            <p:spPr bwMode="auto">
              <a:xfrm flipV="1">
                <a:off x="2832" y="863"/>
                <a:ext cx="1" cy="2594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3324" name="Line 6"/>
              <p:cNvSpPr>
                <a:spLocks noChangeShapeType="1"/>
              </p:cNvSpPr>
              <p:nvPr/>
            </p:nvSpPr>
            <p:spPr bwMode="auto">
              <a:xfrm>
                <a:off x="2832" y="3456"/>
                <a:ext cx="2832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3325" name="Text Box 7"/>
              <p:cNvSpPr txBox="1">
                <a:spLocks noChangeArrowheads="1"/>
              </p:cNvSpPr>
              <p:nvPr/>
            </p:nvSpPr>
            <p:spPr bwMode="auto">
              <a:xfrm>
                <a:off x="5511" y="3485"/>
                <a:ext cx="239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altLang="en-US" sz="1600" b="1" i="1" dirty="0">
                    <a:solidFill>
                      <a:srgbClr val="000000"/>
                    </a:solidFill>
                  </a:rPr>
                  <a:t>X</a:t>
                </a:r>
              </a:p>
            </p:txBody>
          </p:sp>
          <p:sp>
            <p:nvSpPr>
              <p:cNvPr id="13326" name="Text Box 8"/>
              <p:cNvSpPr txBox="1">
                <a:spLocks noChangeArrowheads="1"/>
              </p:cNvSpPr>
              <p:nvPr/>
            </p:nvSpPr>
            <p:spPr bwMode="auto">
              <a:xfrm>
                <a:off x="2584" y="844"/>
                <a:ext cx="239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altLang="en-US" sz="1600" b="1" i="1" dirty="0">
                    <a:solidFill>
                      <a:srgbClr val="000000"/>
                    </a:solidFill>
                  </a:rPr>
                  <a:t>Y</a:t>
                </a:r>
              </a:p>
            </p:txBody>
          </p:sp>
          <p:sp>
            <p:nvSpPr>
              <p:cNvPr id="13327" name="Freeform 9"/>
              <p:cNvSpPr>
                <a:spLocks noChangeArrowheads="1"/>
              </p:cNvSpPr>
              <p:nvPr/>
            </p:nvSpPr>
            <p:spPr bwMode="auto">
              <a:xfrm>
                <a:off x="3072" y="1392"/>
                <a:ext cx="784" cy="1289"/>
              </a:xfrm>
              <a:custGeom>
                <a:avLst/>
                <a:gdLst>
                  <a:gd name="T0" fmla="*/ 257 w 880"/>
                  <a:gd name="T1" fmla="*/ 49 h 1577"/>
                  <a:gd name="T2" fmla="*/ 192 w 880"/>
                  <a:gd name="T3" fmla="*/ 141 h 1577"/>
                  <a:gd name="T4" fmla="*/ 150 w 880"/>
                  <a:gd name="T5" fmla="*/ 211 h 1577"/>
                  <a:gd name="T6" fmla="*/ 134 w 880"/>
                  <a:gd name="T7" fmla="*/ 240 h 1577"/>
                  <a:gd name="T8" fmla="*/ 113 w 880"/>
                  <a:gd name="T9" fmla="*/ 285 h 1577"/>
                  <a:gd name="T10" fmla="*/ 75 w 880"/>
                  <a:gd name="T11" fmla="*/ 356 h 1577"/>
                  <a:gd name="T12" fmla="*/ 69 w 880"/>
                  <a:gd name="T13" fmla="*/ 372 h 1577"/>
                  <a:gd name="T14" fmla="*/ 48 w 880"/>
                  <a:gd name="T15" fmla="*/ 397 h 1577"/>
                  <a:gd name="T16" fmla="*/ 16 w 880"/>
                  <a:gd name="T17" fmla="*/ 513 h 1577"/>
                  <a:gd name="T18" fmla="*/ 0 w 880"/>
                  <a:gd name="T19" fmla="*/ 671 h 1577"/>
                  <a:gd name="T20" fmla="*/ 37 w 880"/>
                  <a:gd name="T21" fmla="*/ 803 h 1577"/>
                  <a:gd name="T22" fmla="*/ 59 w 880"/>
                  <a:gd name="T23" fmla="*/ 824 h 1577"/>
                  <a:gd name="T24" fmla="*/ 63 w 880"/>
                  <a:gd name="T25" fmla="*/ 836 h 1577"/>
                  <a:gd name="T26" fmla="*/ 160 w 880"/>
                  <a:gd name="T27" fmla="*/ 862 h 1577"/>
                  <a:gd name="T28" fmla="*/ 225 w 880"/>
                  <a:gd name="T29" fmla="*/ 857 h 1577"/>
                  <a:gd name="T30" fmla="*/ 257 w 880"/>
                  <a:gd name="T31" fmla="*/ 840 h 1577"/>
                  <a:gd name="T32" fmla="*/ 295 w 880"/>
                  <a:gd name="T33" fmla="*/ 815 h 1577"/>
                  <a:gd name="T34" fmla="*/ 321 w 880"/>
                  <a:gd name="T35" fmla="*/ 799 h 1577"/>
                  <a:gd name="T36" fmla="*/ 359 w 880"/>
                  <a:gd name="T37" fmla="*/ 770 h 1577"/>
                  <a:gd name="T38" fmla="*/ 407 w 880"/>
                  <a:gd name="T39" fmla="*/ 712 h 1577"/>
                  <a:gd name="T40" fmla="*/ 450 w 880"/>
                  <a:gd name="T41" fmla="*/ 638 h 1577"/>
                  <a:gd name="T42" fmla="*/ 498 w 880"/>
                  <a:gd name="T43" fmla="*/ 517 h 1577"/>
                  <a:gd name="T44" fmla="*/ 535 w 880"/>
                  <a:gd name="T45" fmla="*/ 423 h 1577"/>
                  <a:gd name="T46" fmla="*/ 573 w 880"/>
                  <a:gd name="T47" fmla="*/ 339 h 1577"/>
                  <a:gd name="T48" fmla="*/ 530 w 880"/>
                  <a:gd name="T49" fmla="*/ 66 h 1577"/>
                  <a:gd name="T50" fmla="*/ 487 w 880"/>
                  <a:gd name="T51" fmla="*/ 34 h 1577"/>
                  <a:gd name="T52" fmla="*/ 429 w 880"/>
                  <a:gd name="T53" fmla="*/ 0 h 1577"/>
                  <a:gd name="T54" fmla="*/ 279 w 880"/>
                  <a:gd name="T55" fmla="*/ 13 h 1577"/>
                  <a:gd name="T56" fmla="*/ 257 w 880"/>
                  <a:gd name="T57" fmla="*/ 49 h 157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880" h="1577">
                    <a:moveTo>
                      <a:pt x="363" y="91"/>
                    </a:moveTo>
                    <a:cubicBezTo>
                      <a:pt x="328" y="145"/>
                      <a:pt x="302" y="202"/>
                      <a:pt x="272" y="258"/>
                    </a:cubicBezTo>
                    <a:cubicBezTo>
                      <a:pt x="250" y="299"/>
                      <a:pt x="238" y="348"/>
                      <a:pt x="212" y="387"/>
                    </a:cubicBezTo>
                    <a:cubicBezTo>
                      <a:pt x="189" y="473"/>
                      <a:pt x="221" y="367"/>
                      <a:pt x="189" y="440"/>
                    </a:cubicBezTo>
                    <a:cubicBezTo>
                      <a:pt x="176" y="470"/>
                      <a:pt x="177" y="495"/>
                      <a:pt x="159" y="523"/>
                    </a:cubicBezTo>
                    <a:cubicBezTo>
                      <a:pt x="147" y="568"/>
                      <a:pt x="123" y="609"/>
                      <a:pt x="106" y="652"/>
                    </a:cubicBezTo>
                    <a:cubicBezTo>
                      <a:pt x="102" y="662"/>
                      <a:pt x="103" y="673"/>
                      <a:pt x="98" y="682"/>
                    </a:cubicBezTo>
                    <a:cubicBezTo>
                      <a:pt x="90" y="698"/>
                      <a:pt x="68" y="728"/>
                      <a:pt x="68" y="728"/>
                    </a:cubicBezTo>
                    <a:cubicBezTo>
                      <a:pt x="53" y="799"/>
                      <a:pt x="35" y="869"/>
                      <a:pt x="22" y="940"/>
                    </a:cubicBezTo>
                    <a:cubicBezTo>
                      <a:pt x="17" y="1037"/>
                      <a:pt x="13" y="1132"/>
                      <a:pt x="0" y="1228"/>
                    </a:cubicBezTo>
                    <a:cubicBezTo>
                      <a:pt x="4" y="1289"/>
                      <a:pt x="0" y="1418"/>
                      <a:pt x="53" y="1471"/>
                    </a:cubicBezTo>
                    <a:cubicBezTo>
                      <a:pt x="71" y="1527"/>
                      <a:pt x="44" y="1458"/>
                      <a:pt x="83" y="1508"/>
                    </a:cubicBezTo>
                    <a:cubicBezTo>
                      <a:pt x="88" y="1514"/>
                      <a:pt x="84" y="1525"/>
                      <a:pt x="90" y="1531"/>
                    </a:cubicBezTo>
                    <a:cubicBezTo>
                      <a:pt x="130" y="1571"/>
                      <a:pt x="174" y="1571"/>
                      <a:pt x="227" y="1577"/>
                    </a:cubicBezTo>
                    <a:cubicBezTo>
                      <a:pt x="257" y="1574"/>
                      <a:pt x="289" y="1577"/>
                      <a:pt x="318" y="1569"/>
                    </a:cubicBezTo>
                    <a:cubicBezTo>
                      <a:pt x="335" y="1564"/>
                      <a:pt x="363" y="1539"/>
                      <a:pt x="363" y="1539"/>
                    </a:cubicBezTo>
                    <a:cubicBezTo>
                      <a:pt x="380" y="1513"/>
                      <a:pt x="387" y="1503"/>
                      <a:pt x="416" y="1493"/>
                    </a:cubicBezTo>
                    <a:cubicBezTo>
                      <a:pt x="428" y="1482"/>
                      <a:pt x="443" y="1475"/>
                      <a:pt x="454" y="1463"/>
                    </a:cubicBezTo>
                    <a:cubicBezTo>
                      <a:pt x="474" y="1442"/>
                      <a:pt x="482" y="1427"/>
                      <a:pt x="507" y="1410"/>
                    </a:cubicBezTo>
                    <a:cubicBezTo>
                      <a:pt x="519" y="1375"/>
                      <a:pt x="545" y="1324"/>
                      <a:pt x="576" y="1304"/>
                    </a:cubicBezTo>
                    <a:cubicBezTo>
                      <a:pt x="591" y="1256"/>
                      <a:pt x="621" y="1216"/>
                      <a:pt x="636" y="1167"/>
                    </a:cubicBezTo>
                    <a:cubicBezTo>
                      <a:pt x="648" y="1088"/>
                      <a:pt x="672" y="1019"/>
                      <a:pt x="704" y="948"/>
                    </a:cubicBezTo>
                    <a:cubicBezTo>
                      <a:pt x="729" y="892"/>
                      <a:pt x="738" y="830"/>
                      <a:pt x="757" y="773"/>
                    </a:cubicBezTo>
                    <a:cubicBezTo>
                      <a:pt x="775" y="721"/>
                      <a:pt x="800" y="676"/>
                      <a:pt x="810" y="622"/>
                    </a:cubicBezTo>
                    <a:cubicBezTo>
                      <a:pt x="810" y="611"/>
                      <a:pt x="880" y="211"/>
                      <a:pt x="750" y="121"/>
                    </a:cubicBezTo>
                    <a:cubicBezTo>
                      <a:pt x="732" y="95"/>
                      <a:pt x="715" y="78"/>
                      <a:pt x="689" y="61"/>
                    </a:cubicBezTo>
                    <a:cubicBezTo>
                      <a:pt x="667" y="27"/>
                      <a:pt x="639" y="21"/>
                      <a:pt x="606" y="0"/>
                    </a:cubicBezTo>
                    <a:cubicBezTo>
                      <a:pt x="529" y="5"/>
                      <a:pt x="469" y="15"/>
                      <a:pt x="394" y="23"/>
                    </a:cubicBezTo>
                    <a:cubicBezTo>
                      <a:pt x="354" y="37"/>
                      <a:pt x="363" y="53"/>
                      <a:pt x="363" y="91"/>
                    </a:cubicBezTo>
                    <a:close/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3328" name="Freeform 10"/>
              <p:cNvSpPr>
                <a:spLocks noChangeArrowheads="1"/>
              </p:cNvSpPr>
              <p:nvPr/>
            </p:nvSpPr>
            <p:spPr bwMode="auto">
              <a:xfrm rot="4620000">
                <a:off x="4383" y="2291"/>
                <a:ext cx="611" cy="1597"/>
              </a:xfrm>
              <a:custGeom>
                <a:avLst/>
                <a:gdLst>
                  <a:gd name="T0" fmla="*/ 122 w 880"/>
                  <a:gd name="T1" fmla="*/ 94 h 1577"/>
                  <a:gd name="T2" fmla="*/ 91 w 880"/>
                  <a:gd name="T3" fmla="*/ 267 h 1577"/>
                  <a:gd name="T4" fmla="*/ 71 w 880"/>
                  <a:gd name="T5" fmla="*/ 402 h 1577"/>
                  <a:gd name="T6" fmla="*/ 63 w 880"/>
                  <a:gd name="T7" fmla="*/ 458 h 1577"/>
                  <a:gd name="T8" fmla="*/ 53 w 880"/>
                  <a:gd name="T9" fmla="*/ 544 h 1577"/>
                  <a:gd name="T10" fmla="*/ 35 w 880"/>
                  <a:gd name="T11" fmla="*/ 676 h 1577"/>
                  <a:gd name="T12" fmla="*/ 33 w 880"/>
                  <a:gd name="T13" fmla="*/ 709 h 1577"/>
                  <a:gd name="T14" fmla="*/ 23 w 880"/>
                  <a:gd name="T15" fmla="*/ 755 h 1577"/>
                  <a:gd name="T16" fmla="*/ 7 w 880"/>
                  <a:gd name="T17" fmla="*/ 976 h 1577"/>
                  <a:gd name="T18" fmla="*/ 0 w 880"/>
                  <a:gd name="T19" fmla="*/ 1276 h 1577"/>
                  <a:gd name="T20" fmla="*/ 18 w 880"/>
                  <a:gd name="T21" fmla="*/ 1528 h 1577"/>
                  <a:gd name="T22" fmla="*/ 28 w 880"/>
                  <a:gd name="T23" fmla="*/ 1566 h 1577"/>
                  <a:gd name="T24" fmla="*/ 30 w 880"/>
                  <a:gd name="T25" fmla="*/ 1590 h 1577"/>
                  <a:gd name="T26" fmla="*/ 76 w 880"/>
                  <a:gd name="T27" fmla="*/ 1638 h 1577"/>
                  <a:gd name="T28" fmla="*/ 106 w 880"/>
                  <a:gd name="T29" fmla="*/ 1629 h 1577"/>
                  <a:gd name="T30" fmla="*/ 122 w 880"/>
                  <a:gd name="T31" fmla="*/ 1599 h 1577"/>
                  <a:gd name="T32" fmla="*/ 140 w 880"/>
                  <a:gd name="T33" fmla="*/ 1550 h 1577"/>
                  <a:gd name="T34" fmla="*/ 152 w 880"/>
                  <a:gd name="T35" fmla="*/ 1520 h 1577"/>
                  <a:gd name="T36" fmla="*/ 169 w 880"/>
                  <a:gd name="T37" fmla="*/ 1464 h 1577"/>
                  <a:gd name="T38" fmla="*/ 193 w 880"/>
                  <a:gd name="T39" fmla="*/ 1355 h 1577"/>
                  <a:gd name="T40" fmla="*/ 213 w 880"/>
                  <a:gd name="T41" fmla="*/ 1212 h 1577"/>
                  <a:gd name="T42" fmla="*/ 236 w 880"/>
                  <a:gd name="T43" fmla="*/ 984 h 1577"/>
                  <a:gd name="T44" fmla="*/ 253 w 880"/>
                  <a:gd name="T45" fmla="*/ 803 h 1577"/>
                  <a:gd name="T46" fmla="*/ 271 w 880"/>
                  <a:gd name="T47" fmla="*/ 646 h 1577"/>
                  <a:gd name="T48" fmla="*/ 251 w 880"/>
                  <a:gd name="T49" fmla="*/ 127 h 1577"/>
                  <a:gd name="T50" fmla="*/ 231 w 880"/>
                  <a:gd name="T51" fmla="*/ 64 h 1577"/>
                  <a:gd name="T52" fmla="*/ 203 w 880"/>
                  <a:gd name="T53" fmla="*/ 0 h 1577"/>
                  <a:gd name="T54" fmla="*/ 132 w 880"/>
                  <a:gd name="T55" fmla="*/ 23 h 1577"/>
                  <a:gd name="T56" fmla="*/ 122 w 880"/>
                  <a:gd name="T57" fmla="*/ 94 h 157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880" h="1577">
                    <a:moveTo>
                      <a:pt x="363" y="91"/>
                    </a:moveTo>
                    <a:cubicBezTo>
                      <a:pt x="328" y="145"/>
                      <a:pt x="302" y="202"/>
                      <a:pt x="272" y="258"/>
                    </a:cubicBezTo>
                    <a:cubicBezTo>
                      <a:pt x="250" y="299"/>
                      <a:pt x="238" y="348"/>
                      <a:pt x="212" y="387"/>
                    </a:cubicBezTo>
                    <a:cubicBezTo>
                      <a:pt x="189" y="473"/>
                      <a:pt x="221" y="367"/>
                      <a:pt x="189" y="440"/>
                    </a:cubicBezTo>
                    <a:cubicBezTo>
                      <a:pt x="176" y="470"/>
                      <a:pt x="177" y="495"/>
                      <a:pt x="159" y="523"/>
                    </a:cubicBezTo>
                    <a:cubicBezTo>
                      <a:pt x="147" y="568"/>
                      <a:pt x="123" y="609"/>
                      <a:pt x="106" y="652"/>
                    </a:cubicBezTo>
                    <a:cubicBezTo>
                      <a:pt x="102" y="662"/>
                      <a:pt x="103" y="673"/>
                      <a:pt x="98" y="682"/>
                    </a:cubicBezTo>
                    <a:cubicBezTo>
                      <a:pt x="90" y="698"/>
                      <a:pt x="68" y="728"/>
                      <a:pt x="68" y="728"/>
                    </a:cubicBezTo>
                    <a:cubicBezTo>
                      <a:pt x="53" y="799"/>
                      <a:pt x="35" y="869"/>
                      <a:pt x="22" y="940"/>
                    </a:cubicBezTo>
                    <a:cubicBezTo>
                      <a:pt x="17" y="1037"/>
                      <a:pt x="13" y="1132"/>
                      <a:pt x="0" y="1228"/>
                    </a:cubicBezTo>
                    <a:cubicBezTo>
                      <a:pt x="4" y="1289"/>
                      <a:pt x="0" y="1418"/>
                      <a:pt x="53" y="1471"/>
                    </a:cubicBezTo>
                    <a:cubicBezTo>
                      <a:pt x="71" y="1527"/>
                      <a:pt x="44" y="1458"/>
                      <a:pt x="83" y="1508"/>
                    </a:cubicBezTo>
                    <a:cubicBezTo>
                      <a:pt x="88" y="1514"/>
                      <a:pt x="84" y="1525"/>
                      <a:pt x="90" y="1531"/>
                    </a:cubicBezTo>
                    <a:cubicBezTo>
                      <a:pt x="130" y="1571"/>
                      <a:pt x="174" y="1571"/>
                      <a:pt x="227" y="1577"/>
                    </a:cubicBezTo>
                    <a:cubicBezTo>
                      <a:pt x="257" y="1574"/>
                      <a:pt x="289" y="1577"/>
                      <a:pt x="318" y="1569"/>
                    </a:cubicBezTo>
                    <a:cubicBezTo>
                      <a:pt x="335" y="1564"/>
                      <a:pt x="363" y="1539"/>
                      <a:pt x="363" y="1539"/>
                    </a:cubicBezTo>
                    <a:cubicBezTo>
                      <a:pt x="380" y="1513"/>
                      <a:pt x="387" y="1503"/>
                      <a:pt x="416" y="1493"/>
                    </a:cubicBezTo>
                    <a:cubicBezTo>
                      <a:pt x="428" y="1482"/>
                      <a:pt x="443" y="1475"/>
                      <a:pt x="454" y="1463"/>
                    </a:cubicBezTo>
                    <a:cubicBezTo>
                      <a:pt x="474" y="1442"/>
                      <a:pt x="482" y="1427"/>
                      <a:pt x="507" y="1410"/>
                    </a:cubicBezTo>
                    <a:cubicBezTo>
                      <a:pt x="519" y="1375"/>
                      <a:pt x="545" y="1324"/>
                      <a:pt x="576" y="1304"/>
                    </a:cubicBezTo>
                    <a:cubicBezTo>
                      <a:pt x="591" y="1256"/>
                      <a:pt x="621" y="1216"/>
                      <a:pt x="636" y="1167"/>
                    </a:cubicBezTo>
                    <a:cubicBezTo>
                      <a:pt x="648" y="1088"/>
                      <a:pt x="672" y="1019"/>
                      <a:pt x="704" y="948"/>
                    </a:cubicBezTo>
                    <a:cubicBezTo>
                      <a:pt x="729" y="892"/>
                      <a:pt x="738" y="830"/>
                      <a:pt x="757" y="773"/>
                    </a:cubicBezTo>
                    <a:cubicBezTo>
                      <a:pt x="775" y="721"/>
                      <a:pt x="800" y="676"/>
                      <a:pt x="810" y="622"/>
                    </a:cubicBezTo>
                    <a:cubicBezTo>
                      <a:pt x="810" y="611"/>
                      <a:pt x="880" y="211"/>
                      <a:pt x="750" y="121"/>
                    </a:cubicBezTo>
                    <a:cubicBezTo>
                      <a:pt x="732" y="95"/>
                      <a:pt x="715" y="78"/>
                      <a:pt x="689" y="61"/>
                    </a:cubicBezTo>
                    <a:cubicBezTo>
                      <a:pt x="667" y="27"/>
                      <a:pt x="639" y="21"/>
                      <a:pt x="606" y="0"/>
                    </a:cubicBezTo>
                    <a:cubicBezTo>
                      <a:pt x="529" y="5"/>
                      <a:pt x="469" y="15"/>
                      <a:pt x="394" y="23"/>
                    </a:cubicBezTo>
                    <a:cubicBezTo>
                      <a:pt x="354" y="37"/>
                      <a:pt x="363" y="53"/>
                      <a:pt x="363" y="91"/>
                    </a:cubicBezTo>
                    <a:close/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3329" name="Oval 11"/>
              <p:cNvSpPr>
                <a:spLocks noChangeArrowheads="1"/>
              </p:cNvSpPr>
              <p:nvPr/>
            </p:nvSpPr>
            <p:spPr bwMode="auto">
              <a:xfrm>
                <a:off x="3360" y="192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30" name="Oval 12"/>
              <p:cNvSpPr>
                <a:spLocks noChangeArrowheads="1"/>
              </p:cNvSpPr>
              <p:nvPr/>
            </p:nvSpPr>
            <p:spPr bwMode="auto">
              <a:xfrm>
                <a:off x="3456" y="2016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31" name="Oval 13"/>
              <p:cNvSpPr>
                <a:spLocks noChangeArrowheads="1"/>
              </p:cNvSpPr>
              <p:nvPr/>
            </p:nvSpPr>
            <p:spPr bwMode="auto">
              <a:xfrm>
                <a:off x="3408" y="144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32" name="Oval 14"/>
              <p:cNvSpPr>
                <a:spLocks noChangeArrowheads="1"/>
              </p:cNvSpPr>
              <p:nvPr/>
            </p:nvSpPr>
            <p:spPr bwMode="auto">
              <a:xfrm>
                <a:off x="3504" y="1536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33" name="Oval 15"/>
              <p:cNvSpPr>
                <a:spLocks noChangeArrowheads="1"/>
              </p:cNvSpPr>
              <p:nvPr/>
            </p:nvSpPr>
            <p:spPr bwMode="auto">
              <a:xfrm>
                <a:off x="3600" y="1536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34" name="Oval 16"/>
              <p:cNvSpPr>
                <a:spLocks noChangeArrowheads="1"/>
              </p:cNvSpPr>
              <p:nvPr/>
            </p:nvSpPr>
            <p:spPr bwMode="auto">
              <a:xfrm>
                <a:off x="3216" y="206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35" name="Oval 17"/>
              <p:cNvSpPr>
                <a:spLocks noChangeArrowheads="1"/>
              </p:cNvSpPr>
              <p:nvPr/>
            </p:nvSpPr>
            <p:spPr bwMode="auto">
              <a:xfrm>
                <a:off x="3312" y="206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36" name="Oval 18"/>
              <p:cNvSpPr>
                <a:spLocks noChangeArrowheads="1"/>
              </p:cNvSpPr>
              <p:nvPr/>
            </p:nvSpPr>
            <p:spPr bwMode="auto">
              <a:xfrm>
                <a:off x="3264" y="1968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37" name="Oval 19"/>
              <p:cNvSpPr>
                <a:spLocks noChangeArrowheads="1"/>
              </p:cNvSpPr>
              <p:nvPr/>
            </p:nvSpPr>
            <p:spPr bwMode="auto">
              <a:xfrm>
                <a:off x="3216" y="1872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38" name="Oval 20"/>
              <p:cNvSpPr>
                <a:spLocks noChangeArrowheads="1"/>
              </p:cNvSpPr>
              <p:nvPr/>
            </p:nvSpPr>
            <p:spPr bwMode="auto">
              <a:xfrm>
                <a:off x="3144" y="1976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39" name="Oval 21"/>
              <p:cNvSpPr>
                <a:spLocks noChangeArrowheads="1"/>
              </p:cNvSpPr>
              <p:nvPr/>
            </p:nvSpPr>
            <p:spPr bwMode="auto">
              <a:xfrm>
                <a:off x="3120" y="206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40" name="Oval 22"/>
              <p:cNvSpPr>
                <a:spLocks noChangeArrowheads="1"/>
              </p:cNvSpPr>
              <p:nvPr/>
            </p:nvSpPr>
            <p:spPr bwMode="auto">
              <a:xfrm>
                <a:off x="3216" y="216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41" name="Oval 23"/>
              <p:cNvSpPr>
                <a:spLocks noChangeArrowheads="1"/>
              </p:cNvSpPr>
              <p:nvPr/>
            </p:nvSpPr>
            <p:spPr bwMode="auto">
              <a:xfrm>
                <a:off x="3312" y="2256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42" name="Oval 2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43" name="Oval 25"/>
              <p:cNvSpPr>
                <a:spLocks noChangeArrowheads="1"/>
              </p:cNvSpPr>
              <p:nvPr/>
            </p:nvSpPr>
            <p:spPr bwMode="auto">
              <a:xfrm>
                <a:off x="3544" y="164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44" name="Oval 26"/>
              <p:cNvSpPr>
                <a:spLocks noChangeArrowheads="1"/>
              </p:cNvSpPr>
              <p:nvPr/>
            </p:nvSpPr>
            <p:spPr bwMode="auto">
              <a:xfrm>
                <a:off x="3408" y="182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45" name="Oval 27"/>
              <p:cNvSpPr>
                <a:spLocks noChangeArrowheads="1"/>
              </p:cNvSpPr>
              <p:nvPr/>
            </p:nvSpPr>
            <p:spPr bwMode="auto">
              <a:xfrm>
                <a:off x="3638" y="182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46" name="Oval 28"/>
              <p:cNvSpPr>
                <a:spLocks noChangeArrowheads="1"/>
              </p:cNvSpPr>
              <p:nvPr/>
            </p:nvSpPr>
            <p:spPr bwMode="auto">
              <a:xfrm>
                <a:off x="3734" y="182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47" name="Oval 29"/>
              <p:cNvSpPr>
                <a:spLocks noChangeArrowheads="1"/>
              </p:cNvSpPr>
              <p:nvPr/>
            </p:nvSpPr>
            <p:spPr bwMode="auto">
              <a:xfrm>
                <a:off x="3686" y="1728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48" name="Oval 30"/>
              <p:cNvSpPr>
                <a:spLocks noChangeArrowheads="1"/>
              </p:cNvSpPr>
              <p:nvPr/>
            </p:nvSpPr>
            <p:spPr bwMode="auto">
              <a:xfrm>
                <a:off x="3638" y="1632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49" name="Oval 31"/>
              <p:cNvSpPr>
                <a:spLocks noChangeArrowheads="1"/>
              </p:cNvSpPr>
              <p:nvPr/>
            </p:nvSpPr>
            <p:spPr bwMode="auto">
              <a:xfrm>
                <a:off x="3566" y="1736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50" name="Oval 32"/>
              <p:cNvSpPr>
                <a:spLocks noChangeArrowheads="1"/>
              </p:cNvSpPr>
              <p:nvPr/>
            </p:nvSpPr>
            <p:spPr bwMode="auto">
              <a:xfrm>
                <a:off x="3542" y="182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51" name="Oval 33"/>
              <p:cNvSpPr>
                <a:spLocks noChangeArrowheads="1"/>
              </p:cNvSpPr>
              <p:nvPr/>
            </p:nvSpPr>
            <p:spPr bwMode="auto">
              <a:xfrm>
                <a:off x="3638" y="192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52" name="Oval 34"/>
              <p:cNvSpPr>
                <a:spLocks noChangeArrowheads="1"/>
              </p:cNvSpPr>
              <p:nvPr/>
            </p:nvSpPr>
            <p:spPr bwMode="auto">
              <a:xfrm>
                <a:off x="3504" y="192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53" name="Oval 35"/>
              <p:cNvSpPr>
                <a:spLocks noChangeArrowheads="1"/>
              </p:cNvSpPr>
              <p:nvPr/>
            </p:nvSpPr>
            <p:spPr bwMode="auto">
              <a:xfrm>
                <a:off x="3590" y="2016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54" name="Oval 36"/>
              <p:cNvSpPr>
                <a:spLocks noChangeArrowheads="1"/>
              </p:cNvSpPr>
              <p:nvPr/>
            </p:nvSpPr>
            <p:spPr bwMode="auto">
              <a:xfrm>
                <a:off x="3542" y="229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55" name="Oval 37"/>
              <p:cNvSpPr>
                <a:spLocks noChangeArrowheads="1"/>
              </p:cNvSpPr>
              <p:nvPr/>
            </p:nvSpPr>
            <p:spPr bwMode="auto">
              <a:xfrm>
                <a:off x="3590" y="2198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56" name="Oval 38"/>
              <p:cNvSpPr>
                <a:spLocks noChangeArrowheads="1"/>
              </p:cNvSpPr>
              <p:nvPr/>
            </p:nvSpPr>
            <p:spPr bwMode="auto">
              <a:xfrm>
                <a:off x="3542" y="2102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57" name="Oval 39"/>
              <p:cNvSpPr>
                <a:spLocks noChangeArrowheads="1"/>
              </p:cNvSpPr>
              <p:nvPr/>
            </p:nvSpPr>
            <p:spPr bwMode="auto">
              <a:xfrm>
                <a:off x="3470" y="2206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58" name="Oval 40"/>
              <p:cNvSpPr>
                <a:spLocks noChangeArrowheads="1"/>
              </p:cNvSpPr>
              <p:nvPr/>
            </p:nvSpPr>
            <p:spPr bwMode="auto">
              <a:xfrm>
                <a:off x="3446" y="229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59" name="Oval 41"/>
              <p:cNvSpPr>
                <a:spLocks noChangeArrowheads="1"/>
              </p:cNvSpPr>
              <p:nvPr/>
            </p:nvSpPr>
            <p:spPr bwMode="auto">
              <a:xfrm>
                <a:off x="3542" y="239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60" name="Oval 42"/>
              <p:cNvSpPr>
                <a:spLocks noChangeArrowheads="1"/>
              </p:cNvSpPr>
              <p:nvPr/>
            </p:nvSpPr>
            <p:spPr bwMode="auto">
              <a:xfrm>
                <a:off x="3360" y="216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61" name="Oval 43"/>
              <p:cNvSpPr>
                <a:spLocks noChangeArrowheads="1"/>
              </p:cNvSpPr>
              <p:nvPr/>
            </p:nvSpPr>
            <p:spPr bwMode="auto">
              <a:xfrm>
                <a:off x="4598" y="3038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62" name="Oval 44"/>
              <p:cNvSpPr>
                <a:spLocks noChangeArrowheads="1"/>
              </p:cNvSpPr>
              <p:nvPr/>
            </p:nvSpPr>
            <p:spPr bwMode="auto">
              <a:xfrm>
                <a:off x="4646" y="2942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63" name="Oval 45"/>
              <p:cNvSpPr>
                <a:spLocks noChangeArrowheads="1"/>
              </p:cNvSpPr>
              <p:nvPr/>
            </p:nvSpPr>
            <p:spPr bwMode="auto">
              <a:xfrm>
                <a:off x="4598" y="2846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64" name="Oval 46"/>
              <p:cNvSpPr>
                <a:spLocks noChangeArrowheads="1"/>
              </p:cNvSpPr>
              <p:nvPr/>
            </p:nvSpPr>
            <p:spPr bwMode="auto">
              <a:xfrm>
                <a:off x="4526" y="295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65" name="Oval 47"/>
              <p:cNvSpPr>
                <a:spLocks noChangeArrowheads="1"/>
              </p:cNvSpPr>
              <p:nvPr/>
            </p:nvSpPr>
            <p:spPr bwMode="auto">
              <a:xfrm>
                <a:off x="4502" y="3038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66" name="Oval 48"/>
              <p:cNvSpPr>
                <a:spLocks noChangeArrowheads="1"/>
              </p:cNvSpPr>
              <p:nvPr/>
            </p:nvSpPr>
            <p:spPr bwMode="auto">
              <a:xfrm>
                <a:off x="4598" y="313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67" name="Oval 49"/>
              <p:cNvSpPr>
                <a:spLocks noChangeArrowheads="1"/>
              </p:cNvSpPr>
              <p:nvPr/>
            </p:nvSpPr>
            <p:spPr bwMode="auto">
              <a:xfrm>
                <a:off x="4550" y="323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68" name="Oval 50"/>
              <p:cNvSpPr>
                <a:spLocks noChangeArrowheads="1"/>
              </p:cNvSpPr>
              <p:nvPr/>
            </p:nvSpPr>
            <p:spPr bwMode="auto">
              <a:xfrm>
                <a:off x="3264" y="2448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69" name="Oval 51"/>
              <p:cNvSpPr>
                <a:spLocks noChangeArrowheads="1"/>
              </p:cNvSpPr>
              <p:nvPr/>
            </p:nvSpPr>
            <p:spPr bwMode="auto">
              <a:xfrm>
                <a:off x="3312" y="2352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70" name="Oval 52"/>
              <p:cNvSpPr>
                <a:spLocks noChangeArrowheads="1"/>
              </p:cNvSpPr>
              <p:nvPr/>
            </p:nvSpPr>
            <p:spPr bwMode="auto">
              <a:xfrm>
                <a:off x="3192" y="236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71" name="Oval 53"/>
              <p:cNvSpPr>
                <a:spLocks noChangeArrowheads="1"/>
              </p:cNvSpPr>
              <p:nvPr/>
            </p:nvSpPr>
            <p:spPr bwMode="auto">
              <a:xfrm>
                <a:off x="3168" y="2448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72" name="Oval 54"/>
              <p:cNvSpPr>
                <a:spLocks noChangeArrowheads="1"/>
              </p:cNvSpPr>
              <p:nvPr/>
            </p:nvSpPr>
            <p:spPr bwMode="auto">
              <a:xfrm>
                <a:off x="3264" y="254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73" name="Oval 55"/>
              <p:cNvSpPr>
                <a:spLocks noChangeArrowheads="1"/>
              </p:cNvSpPr>
              <p:nvPr/>
            </p:nvSpPr>
            <p:spPr bwMode="auto">
              <a:xfrm>
                <a:off x="3368" y="168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74" name="Oval 56"/>
              <p:cNvSpPr>
                <a:spLocks noChangeArrowheads="1"/>
              </p:cNvSpPr>
              <p:nvPr/>
            </p:nvSpPr>
            <p:spPr bwMode="auto">
              <a:xfrm>
                <a:off x="3416" y="158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75" name="Oval 57"/>
              <p:cNvSpPr>
                <a:spLocks noChangeArrowheads="1"/>
              </p:cNvSpPr>
              <p:nvPr/>
            </p:nvSpPr>
            <p:spPr bwMode="auto">
              <a:xfrm>
                <a:off x="3296" y="1592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76" name="Oval 58"/>
              <p:cNvSpPr>
                <a:spLocks noChangeArrowheads="1"/>
              </p:cNvSpPr>
              <p:nvPr/>
            </p:nvSpPr>
            <p:spPr bwMode="auto">
              <a:xfrm>
                <a:off x="3272" y="168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77" name="Oval 59"/>
              <p:cNvSpPr>
                <a:spLocks noChangeArrowheads="1"/>
              </p:cNvSpPr>
              <p:nvPr/>
            </p:nvSpPr>
            <p:spPr bwMode="auto">
              <a:xfrm>
                <a:off x="3264" y="1776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78" name="Oval 60"/>
              <p:cNvSpPr>
                <a:spLocks noChangeArrowheads="1"/>
              </p:cNvSpPr>
              <p:nvPr/>
            </p:nvSpPr>
            <p:spPr bwMode="auto">
              <a:xfrm>
                <a:off x="4296" y="306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79" name="Oval 61"/>
              <p:cNvSpPr>
                <a:spLocks noChangeArrowheads="1"/>
              </p:cNvSpPr>
              <p:nvPr/>
            </p:nvSpPr>
            <p:spPr bwMode="auto">
              <a:xfrm>
                <a:off x="4344" y="2968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80" name="Oval 62"/>
              <p:cNvSpPr>
                <a:spLocks noChangeArrowheads="1"/>
              </p:cNvSpPr>
              <p:nvPr/>
            </p:nvSpPr>
            <p:spPr bwMode="auto">
              <a:xfrm>
                <a:off x="4224" y="2976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81" name="Oval 63"/>
              <p:cNvSpPr>
                <a:spLocks noChangeArrowheads="1"/>
              </p:cNvSpPr>
              <p:nvPr/>
            </p:nvSpPr>
            <p:spPr bwMode="auto">
              <a:xfrm>
                <a:off x="4200" y="306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82" name="Oval 64"/>
              <p:cNvSpPr>
                <a:spLocks noChangeArrowheads="1"/>
              </p:cNvSpPr>
              <p:nvPr/>
            </p:nvSpPr>
            <p:spPr bwMode="auto">
              <a:xfrm>
                <a:off x="3456" y="1728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83" name="Oval 65"/>
              <p:cNvSpPr>
                <a:spLocks noChangeArrowheads="1"/>
              </p:cNvSpPr>
              <p:nvPr/>
            </p:nvSpPr>
            <p:spPr bwMode="auto">
              <a:xfrm>
                <a:off x="3416" y="250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84" name="Oval 66"/>
              <p:cNvSpPr>
                <a:spLocks noChangeArrowheads="1"/>
              </p:cNvSpPr>
              <p:nvPr/>
            </p:nvSpPr>
            <p:spPr bwMode="auto">
              <a:xfrm>
                <a:off x="3464" y="2408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85" name="Oval 67"/>
              <p:cNvSpPr>
                <a:spLocks noChangeArrowheads="1"/>
              </p:cNvSpPr>
              <p:nvPr/>
            </p:nvSpPr>
            <p:spPr bwMode="auto">
              <a:xfrm>
                <a:off x="3344" y="2416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86" name="Oval 68"/>
              <p:cNvSpPr>
                <a:spLocks noChangeArrowheads="1"/>
              </p:cNvSpPr>
              <p:nvPr/>
            </p:nvSpPr>
            <p:spPr bwMode="auto">
              <a:xfrm>
                <a:off x="3320" y="250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87" name="Oval 69"/>
              <p:cNvSpPr>
                <a:spLocks noChangeArrowheads="1"/>
              </p:cNvSpPr>
              <p:nvPr/>
            </p:nvSpPr>
            <p:spPr bwMode="auto">
              <a:xfrm>
                <a:off x="4392" y="316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88" name="Oval 70"/>
              <p:cNvSpPr>
                <a:spLocks noChangeArrowheads="1"/>
              </p:cNvSpPr>
              <p:nvPr/>
            </p:nvSpPr>
            <p:spPr bwMode="auto">
              <a:xfrm>
                <a:off x="4440" y="306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89" name="Oval 71"/>
              <p:cNvSpPr>
                <a:spLocks noChangeArrowheads="1"/>
              </p:cNvSpPr>
              <p:nvPr/>
            </p:nvSpPr>
            <p:spPr bwMode="auto">
              <a:xfrm>
                <a:off x="4512" y="3158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90" name="Oval 72"/>
              <p:cNvSpPr>
                <a:spLocks noChangeArrowheads="1"/>
              </p:cNvSpPr>
              <p:nvPr/>
            </p:nvSpPr>
            <p:spPr bwMode="auto">
              <a:xfrm>
                <a:off x="4296" y="316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91" name="Oval 73"/>
              <p:cNvSpPr>
                <a:spLocks noChangeArrowheads="1"/>
              </p:cNvSpPr>
              <p:nvPr/>
            </p:nvSpPr>
            <p:spPr bwMode="auto">
              <a:xfrm>
                <a:off x="4800" y="302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92" name="Oval 74"/>
              <p:cNvSpPr>
                <a:spLocks noChangeArrowheads="1"/>
              </p:cNvSpPr>
              <p:nvPr/>
            </p:nvSpPr>
            <p:spPr bwMode="auto">
              <a:xfrm>
                <a:off x="4848" y="2928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93" name="Oval 75"/>
              <p:cNvSpPr>
                <a:spLocks noChangeArrowheads="1"/>
              </p:cNvSpPr>
              <p:nvPr/>
            </p:nvSpPr>
            <p:spPr bwMode="auto">
              <a:xfrm>
                <a:off x="4728" y="2936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94" name="Oval 76"/>
              <p:cNvSpPr>
                <a:spLocks noChangeArrowheads="1"/>
              </p:cNvSpPr>
              <p:nvPr/>
            </p:nvSpPr>
            <p:spPr bwMode="auto">
              <a:xfrm>
                <a:off x="4704" y="302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95" name="Oval 77"/>
              <p:cNvSpPr>
                <a:spLocks noChangeArrowheads="1"/>
              </p:cNvSpPr>
              <p:nvPr/>
            </p:nvSpPr>
            <p:spPr bwMode="auto">
              <a:xfrm>
                <a:off x="3120" y="216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96" name="Oval 78"/>
              <p:cNvSpPr>
                <a:spLocks noChangeArrowheads="1"/>
              </p:cNvSpPr>
              <p:nvPr/>
            </p:nvSpPr>
            <p:spPr bwMode="auto">
              <a:xfrm>
                <a:off x="3408" y="2102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97" name="Oval 79"/>
              <p:cNvSpPr>
                <a:spLocks noChangeArrowheads="1"/>
              </p:cNvSpPr>
              <p:nvPr/>
            </p:nvSpPr>
            <p:spPr bwMode="auto">
              <a:xfrm>
                <a:off x="4790" y="3038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98" name="Oval 80"/>
              <p:cNvSpPr>
                <a:spLocks noChangeArrowheads="1"/>
              </p:cNvSpPr>
              <p:nvPr/>
            </p:nvSpPr>
            <p:spPr bwMode="auto">
              <a:xfrm>
                <a:off x="4886" y="313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99" name="Oval 81"/>
              <p:cNvSpPr>
                <a:spLocks noChangeArrowheads="1"/>
              </p:cNvSpPr>
              <p:nvPr/>
            </p:nvSpPr>
            <p:spPr bwMode="auto">
              <a:xfrm>
                <a:off x="3344" y="1752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00" name="Oval 82"/>
              <p:cNvSpPr>
                <a:spLocks noChangeArrowheads="1"/>
              </p:cNvSpPr>
              <p:nvPr/>
            </p:nvSpPr>
            <p:spPr bwMode="auto">
              <a:xfrm>
                <a:off x="3552" y="144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01" name="Oval 83"/>
              <p:cNvSpPr>
                <a:spLocks noChangeArrowheads="1"/>
              </p:cNvSpPr>
              <p:nvPr/>
            </p:nvSpPr>
            <p:spPr bwMode="auto">
              <a:xfrm>
                <a:off x="3696" y="1536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02" name="Oval 84"/>
              <p:cNvSpPr>
                <a:spLocks noChangeArrowheads="1"/>
              </p:cNvSpPr>
              <p:nvPr/>
            </p:nvSpPr>
            <p:spPr bwMode="auto">
              <a:xfrm>
                <a:off x="3744" y="1632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03" name="Oval 85"/>
              <p:cNvSpPr>
                <a:spLocks noChangeArrowheads="1"/>
              </p:cNvSpPr>
              <p:nvPr/>
            </p:nvSpPr>
            <p:spPr bwMode="auto">
              <a:xfrm>
                <a:off x="3168" y="254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04" name="Oval 86"/>
              <p:cNvSpPr>
                <a:spLocks noChangeArrowheads="1"/>
              </p:cNvSpPr>
              <p:nvPr/>
            </p:nvSpPr>
            <p:spPr bwMode="auto">
              <a:xfrm>
                <a:off x="3072" y="2352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05" name="Oval 87"/>
              <p:cNvSpPr>
                <a:spLocks noChangeArrowheads="1"/>
              </p:cNvSpPr>
              <p:nvPr/>
            </p:nvSpPr>
            <p:spPr bwMode="auto">
              <a:xfrm>
                <a:off x="4992" y="301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06" name="Oval 88"/>
              <p:cNvSpPr>
                <a:spLocks noChangeArrowheads="1"/>
              </p:cNvSpPr>
              <p:nvPr/>
            </p:nvSpPr>
            <p:spPr bwMode="auto">
              <a:xfrm>
                <a:off x="4896" y="301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07" name="Oval 89"/>
              <p:cNvSpPr>
                <a:spLocks noChangeArrowheads="1"/>
              </p:cNvSpPr>
              <p:nvPr/>
            </p:nvSpPr>
            <p:spPr bwMode="auto">
              <a:xfrm>
                <a:off x="5088" y="311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08" name="Oval 90"/>
              <p:cNvSpPr>
                <a:spLocks noChangeArrowheads="1"/>
              </p:cNvSpPr>
              <p:nvPr/>
            </p:nvSpPr>
            <p:spPr bwMode="auto">
              <a:xfrm>
                <a:off x="5136" y="301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09" name="Oval 91"/>
              <p:cNvSpPr>
                <a:spLocks noChangeArrowheads="1"/>
              </p:cNvSpPr>
              <p:nvPr/>
            </p:nvSpPr>
            <p:spPr bwMode="auto">
              <a:xfrm>
                <a:off x="4992" y="311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10" name="Oval 92"/>
              <p:cNvSpPr>
                <a:spLocks noChangeArrowheads="1"/>
              </p:cNvSpPr>
              <p:nvPr/>
            </p:nvSpPr>
            <p:spPr bwMode="auto">
              <a:xfrm>
                <a:off x="4176" y="316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11" name="Oval 93"/>
              <p:cNvSpPr>
                <a:spLocks noChangeArrowheads="1"/>
              </p:cNvSpPr>
              <p:nvPr/>
            </p:nvSpPr>
            <p:spPr bwMode="auto">
              <a:xfrm>
                <a:off x="4104" y="3072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12" name="Oval 94"/>
              <p:cNvSpPr>
                <a:spLocks noChangeArrowheads="1"/>
              </p:cNvSpPr>
              <p:nvPr/>
            </p:nvSpPr>
            <p:spPr bwMode="auto">
              <a:xfrm>
                <a:off x="4080" y="316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13" name="Oval 95"/>
              <p:cNvSpPr>
                <a:spLocks noChangeArrowheads="1"/>
              </p:cNvSpPr>
              <p:nvPr/>
            </p:nvSpPr>
            <p:spPr bwMode="auto">
              <a:xfrm>
                <a:off x="3984" y="316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14" name="Oval 96"/>
              <p:cNvSpPr>
                <a:spLocks noChangeArrowheads="1"/>
              </p:cNvSpPr>
              <p:nvPr/>
            </p:nvSpPr>
            <p:spPr bwMode="auto">
              <a:xfrm>
                <a:off x="3928" y="302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15" name="Oval 97"/>
              <p:cNvSpPr>
                <a:spLocks noChangeArrowheads="1"/>
              </p:cNvSpPr>
              <p:nvPr/>
            </p:nvSpPr>
            <p:spPr bwMode="auto">
              <a:xfrm>
                <a:off x="3904" y="3128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16" name="Oval 98"/>
              <p:cNvSpPr>
                <a:spLocks noChangeArrowheads="1"/>
              </p:cNvSpPr>
              <p:nvPr/>
            </p:nvSpPr>
            <p:spPr bwMode="auto">
              <a:xfrm>
                <a:off x="4118" y="3062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17" name="Oval 99"/>
              <p:cNvSpPr>
                <a:spLocks noChangeArrowheads="1"/>
              </p:cNvSpPr>
              <p:nvPr/>
            </p:nvSpPr>
            <p:spPr bwMode="auto">
              <a:xfrm>
                <a:off x="4046" y="297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18" name="Oval 100"/>
              <p:cNvSpPr>
                <a:spLocks noChangeArrowheads="1"/>
              </p:cNvSpPr>
              <p:nvPr/>
            </p:nvSpPr>
            <p:spPr bwMode="auto">
              <a:xfrm>
                <a:off x="4022" y="3062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19" name="Oval 101"/>
              <p:cNvSpPr>
                <a:spLocks noChangeArrowheads="1"/>
              </p:cNvSpPr>
              <p:nvPr/>
            </p:nvSpPr>
            <p:spPr bwMode="auto">
              <a:xfrm>
                <a:off x="4800" y="3208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20" name="Oval 102"/>
              <p:cNvSpPr>
                <a:spLocks noChangeArrowheads="1"/>
              </p:cNvSpPr>
              <p:nvPr/>
            </p:nvSpPr>
            <p:spPr bwMode="auto">
              <a:xfrm>
                <a:off x="4728" y="312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21" name="Oval 103"/>
              <p:cNvSpPr>
                <a:spLocks noChangeArrowheads="1"/>
              </p:cNvSpPr>
              <p:nvPr/>
            </p:nvSpPr>
            <p:spPr bwMode="auto">
              <a:xfrm>
                <a:off x="4704" y="3208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22" name="Oval 104"/>
              <p:cNvSpPr>
                <a:spLocks noChangeArrowheads="1"/>
              </p:cNvSpPr>
              <p:nvPr/>
            </p:nvSpPr>
            <p:spPr bwMode="auto">
              <a:xfrm>
                <a:off x="5072" y="294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23" name="Oval 105"/>
              <p:cNvSpPr>
                <a:spLocks noChangeArrowheads="1"/>
              </p:cNvSpPr>
              <p:nvPr/>
            </p:nvSpPr>
            <p:spPr bwMode="auto">
              <a:xfrm>
                <a:off x="5000" y="2856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24" name="Oval 106"/>
              <p:cNvSpPr>
                <a:spLocks noChangeArrowheads="1"/>
              </p:cNvSpPr>
              <p:nvPr/>
            </p:nvSpPr>
            <p:spPr bwMode="auto">
              <a:xfrm>
                <a:off x="4976" y="294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25" name="Oval 107"/>
              <p:cNvSpPr>
                <a:spLocks noChangeArrowheads="1"/>
              </p:cNvSpPr>
              <p:nvPr/>
            </p:nvSpPr>
            <p:spPr bwMode="auto">
              <a:xfrm>
                <a:off x="4502" y="288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26" name="Oval 108"/>
              <p:cNvSpPr>
                <a:spLocks noChangeArrowheads="1"/>
              </p:cNvSpPr>
              <p:nvPr/>
            </p:nvSpPr>
            <p:spPr bwMode="auto">
              <a:xfrm>
                <a:off x="4430" y="2912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27" name="Oval 109"/>
              <p:cNvSpPr>
                <a:spLocks noChangeArrowheads="1"/>
              </p:cNvSpPr>
              <p:nvPr/>
            </p:nvSpPr>
            <p:spPr bwMode="auto">
              <a:xfrm>
                <a:off x="4406" y="300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28" name="Oval 110"/>
              <p:cNvSpPr>
                <a:spLocks noChangeArrowheads="1"/>
              </p:cNvSpPr>
              <p:nvPr/>
            </p:nvSpPr>
            <p:spPr bwMode="auto">
              <a:xfrm>
                <a:off x="4598" y="2918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29" name="Oval 111"/>
              <p:cNvSpPr>
                <a:spLocks noChangeArrowheads="1"/>
              </p:cNvSpPr>
              <p:nvPr/>
            </p:nvSpPr>
            <p:spPr bwMode="auto">
              <a:xfrm>
                <a:off x="4142" y="2976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30" name="Oval 112"/>
              <p:cNvSpPr>
                <a:spLocks noChangeArrowheads="1"/>
              </p:cNvSpPr>
              <p:nvPr/>
            </p:nvSpPr>
            <p:spPr bwMode="auto">
              <a:xfrm>
                <a:off x="4270" y="2902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31" name="Oval 113"/>
              <p:cNvSpPr>
                <a:spLocks noChangeArrowheads="1"/>
              </p:cNvSpPr>
              <p:nvPr/>
            </p:nvSpPr>
            <p:spPr bwMode="auto">
              <a:xfrm>
                <a:off x="4368" y="309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32" name="Oval 114"/>
              <p:cNvSpPr>
                <a:spLocks noChangeArrowheads="1"/>
              </p:cNvSpPr>
              <p:nvPr/>
            </p:nvSpPr>
            <p:spPr bwMode="auto">
              <a:xfrm>
                <a:off x="4224" y="3216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33" name="Oval 115"/>
              <p:cNvSpPr>
                <a:spLocks noChangeArrowheads="1"/>
              </p:cNvSpPr>
              <p:nvPr/>
            </p:nvSpPr>
            <p:spPr bwMode="auto">
              <a:xfrm>
                <a:off x="4336" y="323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34" name="Oval 116"/>
              <p:cNvSpPr>
                <a:spLocks noChangeArrowheads="1"/>
              </p:cNvSpPr>
              <p:nvPr/>
            </p:nvSpPr>
            <p:spPr bwMode="auto">
              <a:xfrm>
                <a:off x="4454" y="323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35" name="Oval 117"/>
              <p:cNvSpPr>
                <a:spLocks noChangeArrowheads="1"/>
              </p:cNvSpPr>
              <p:nvPr/>
            </p:nvSpPr>
            <p:spPr bwMode="auto">
              <a:xfrm>
                <a:off x="4704" y="287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36" name="Oval 118"/>
              <p:cNvSpPr>
                <a:spLocks noChangeArrowheads="1"/>
              </p:cNvSpPr>
              <p:nvPr/>
            </p:nvSpPr>
            <p:spPr bwMode="auto">
              <a:xfrm>
                <a:off x="4830" y="2856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37" name="Oval 119"/>
              <p:cNvSpPr>
                <a:spLocks noChangeArrowheads="1"/>
              </p:cNvSpPr>
              <p:nvPr/>
            </p:nvSpPr>
            <p:spPr bwMode="auto">
              <a:xfrm>
                <a:off x="4902" y="3206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38" name="Oval 120"/>
              <p:cNvSpPr>
                <a:spLocks noChangeArrowheads="1"/>
              </p:cNvSpPr>
              <p:nvPr/>
            </p:nvSpPr>
            <p:spPr bwMode="auto">
              <a:xfrm>
                <a:off x="5104" y="3182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39" name="Oval 121"/>
              <p:cNvSpPr>
                <a:spLocks noChangeArrowheads="1"/>
              </p:cNvSpPr>
              <p:nvPr/>
            </p:nvSpPr>
            <p:spPr bwMode="auto">
              <a:xfrm>
                <a:off x="5008" y="3182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40" name="Oval 122"/>
              <p:cNvSpPr>
                <a:spLocks noChangeArrowheads="1"/>
              </p:cNvSpPr>
              <p:nvPr/>
            </p:nvSpPr>
            <p:spPr bwMode="auto">
              <a:xfrm>
                <a:off x="5270" y="312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41" name="Oval 123"/>
              <p:cNvSpPr>
                <a:spLocks noChangeArrowheads="1"/>
              </p:cNvSpPr>
              <p:nvPr/>
            </p:nvSpPr>
            <p:spPr bwMode="auto">
              <a:xfrm>
                <a:off x="5174" y="312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42" name="Oval 124"/>
              <p:cNvSpPr>
                <a:spLocks noChangeArrowheads="1"/>
              </p:cNvSpPr>
              <p:nvPr/>
            </p:nvSpPr>
            <p:spPr bwMode="auto">
              <a:xfrm>
                <a:off x="5200" y="287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43" name="Oval 125"/>
              <p:cNvSpPr>
                <a:spLocks noChangeArrowheads="1"/>
              </p:cNvSpPr>
              <p:nvPr/>
            </p:nvSpPr>
            <p:spPr bwMode="auto">
              <a:xfrm>
                <a:off x="5104" y="287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44" name="Oval 126"/>
              <p:cNvSpPr>
                <a:spLocks noChangeArrowheads="1"/>
              </p:cNvSpPr>
              <p:nvPr/>
            </p:nvSpPr>
            <p:spPr bwMode="auto">
              <a:xfrm>
                <a:off x="5270" y="295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45" name="Oval 127"/>
              <p:cNvSpPr>
                <a:spLocks noChangeArrowheads="1"/>
              </p:cNvSpPr>
              <p:nvPr/>
            </p:nvSpPr>
            <p:spPr bwMode="auto">
              <a:xfrm>
                <a:off x="5174" y="295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46" name="Oval 128"/>
              <p:cNvSpPr>
                <a:spLocks noChangeArrowheads="1"/>
              </p:cNvSpPr>
              <p:nvPr/>
            </p:nvSpPr>
            <p:spPr bwMode="auto">
              <a:xfrm>
                <a:off x="5318" y="304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47" name="Oval 129"/>
              <p:cNvSpPr>
                <a:spLocks noChangeArrowheads="1"/>
              </p:cNvSpPr>
              <p:nvPr/>
            </p:nvSpPr>
            <p:spPr bwMode="auto">
              <a:xfrm>
                <a:off x="5222" y="304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48" name="Oval 130"/>
              <p:cNvSpPr>
                <a:spLocks noChangeArrowheads="1"/>
              </p:cNvSpPr>
              <p:nvPr/>
            </p:nvSpPr>
            <p:spPr bwMode="auto">
              <a:xfrm>
                <a:off x="5400" y="300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49" name="Oval 131"/>
              <p:cNvSpPr>
                <a:spLocks noChangeArrowheads="1"/>
              </p:cNvSpPr>
              <p:nvPr/>
            </p:nvSpPr>
            <p:spPr bwMode="auto">
              <a:xfrm>
                <a:off x="5366" y="2918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50" name="Oval 132"/>
              <p:cNvSpPr>
                <a:spLocks noChangeArrowheads="1"/>
              </p:cNvSpPr>
              <p:nvPr/>
            </p:nvSpPr>
            <p:spPr bwMode="auto">
              <a:xfrm>
                <a:off x="3648" y="2112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51" name="Oval 133"/>
              <p:cNvSpPr>
                <a:spLocks noChangeArrowheads="1"/>
              </p:cNvSpPr>
              <p:nvPr/>
            </p:nvSpPr>
            <p:spPr bwMode="auto">
              <a:xfrm>
                <a:off x="3672" y="1992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52" name="Oval 134"/>
              <p:cNvSpPr>
                <a:spLocks noChangeArrowheads="1"/>
              </p:cNvSpPr>
              <p:nvPr/>
            </p:nvSpPr>
            <p:spPr bwMode="auto">
              <a:xfrm>
                <a:off x="5040" y="264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53" name="Oval 135"/>
              <p:cNvSpPr>
                <a:spLocks noChangeArrowheads="1"/>
              </p:cNvSpPr>
              <p:nvPr/>
            </p:nvSpPr>
            <p:spPr bwMode="auto">
              <a:xfrm>
                <a:off x="4368" y="144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54" name="Oval 136"/>
              <p:cNvSpPr>
                <a:spLocks noChangeArrowheads="1"/>
              </p:cNvSpPr>
              <p:nvPr/>
            </p:nvSpPr>
            <p:spPr bwMode="auto">
              <a:xfrm>
                <a:off x="5088" y="1680"/>
                <a:ext cx="288" cy="192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55" name="Oval 137"/>
              <p:cNvSpPr>
                <a:spLocks noChangeArrowheads="1"/>
              </p:cNvSpPr>
              <p:nvPr/>
            </p:nvSpPr>
            <p:spPr bwMode="auto">
              <a:xfrm>
                <a:off x="5132" y="172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56" name="Oval 138"/>
              <p:cNvSpPr>
                <a:spLocks noChangeArrowheads="1"/>
              </p:cNvSpPr>
              <p:nvPr/>
            </p:nvSpPr>
            <p:spPr bwMode="auto">
              <a:xfrm>
                <a:off x="5302" y="174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57" name="Oval 139"/>
              <p:cNvSpPr>
                <a:spLocks noChangeArrowheads="1"/>
              </p:cNvSpPr>
              <p:nvPr/>
            </p:nvSpPr>
            <p:spPr bwMode="auto">
              <a:xfrm>
                <a:off x="5206" y="1696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58" name="Oval 140"/>
              <p:cNvSpPr>
                <a:spLocks noChangeArrowheads="1"/>
              </p:cNvSpPr>
              <p:nvPr/>
            </p:nvSpPr>
            <p:spPr bwMode="auto">
              <a:xfrm>
                <a:off x="5116" y="1792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59" name="Oval 141"/>
              <p:cNvSpPr>
                <a:spLocks noChangeArrowheads="1"/>
              </p:cNvSpPr>
              <p:nvPr/>
            </p:nvSpPr>
            <p:spPr bwMode="auto">
              <a:xfrm>
                <a:off x="5222" y="180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60" name="Text Box 142"/>
              <p:cNvSpPr txBox="1">
                <a:spLocks noChangeArrowheads="1"/>
              </p:cNvSpPr>
              <p:nvPr/>
            </p:nvSpPr>
            <p:spPr bwMode="auto">
              <a:xfrm>
                <a:off x="3597" y="1228"/>
                <a:ext cx="30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altLang="en-US" sz="1600" b="1" dirty="0">
                    <a:solidFill>
                      <a:srgbClr val="000000"/>
                    </a:solidFill>
                  </a:rPr>
                  <a:t>N</a:t>
                </a:r>
                <a:r>
                  <a:rPr lang="en-GB" altLang="en-US" sz="1600" b="1" baseline="-25000" dirty="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13461" name="Text Box 143"/>
              <p:cNvSpPr txBox="1">
                <a:spLocks noChangeArrowheads="1"/>
              </p:cNvSpPr>
              <p:nvPr/>
            </p:nvSpPr>
            <p:spPr bwMode="auto">
              <a:xfrm>
                <a:off x="3781" y="2764"/>
                <a:ext cx="306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altLang="en-US" sz="1600" b="1" dirty="0">
                    <a:solidFill>
                      <a:srgbClr val="000000"/>
                    </a:solidFill>
                  </a:rPr>
                  <a:t>N</a:t>
                </a:r>
                <a:r>
                  <a:rPr lang="en-GB" altLang="en-US" sz="1600" b="1" baseline="-25000" dirty="0">
                    <a:solidFill>
                      <a:srgbClr val="000000"/>
                    </a:solidFill>
                  </a:rPr>
                  <a:t>2</a:t>
                </a:r>
              </a:p>
            </p:txBody>
          </p:sp>
          <p:sp>
            <p:nvSpPr>
              <p:cNvPr id="13462" name="Text Box 144"/>
              <p:cNvSpPr txBox="1">
                <a:spLocks noChangeArrowheads="1"/>
              </p:cNvSpPr>
              <p:nvPr/>
            </p:nvSpPr>
            <p:spPr bwMode="auto">
              <a:xfrm>
                <a:off x="4277" y="1240"/>
                <a:ext cx="290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altLang="en-US" sz="1600" b="1" dirty="0">
                    <a:solidFill>
                      <a:srgbClr val="000000"/>
                    </a:solidFill>
                  </a:rPr>
                  <a:t>o</a:t>
                </a:r>
                <a:r>
                  <a:rPr lang="en-GB" altLang="en-US" sz="1600" b="1" baseline="-25000" dirty="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13463" name="Text Box 145"/>
              <p:cNvSpPr txBox="1">
                <a:spLocks noChangeArrowheads="1"/>
              </p:cNvSpPr>
              <p:nvPr/>
            </p:nvSpPr>
            <p:spPr bwMode="auto">
              <a:xfrm>
                <a:off x="4898" y="2448"/>
                <a:ext cx="290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altLang="en-US" sz="1600" b="1" dirty="0">
                    <a:solidFill>
                      <a:srgbClr val="000000"/>
                    </a:solidFill>
                  </a:rPr>
                  <a:t>o</a:t>
                </a:r>
                <a:r>
                  <a:rPr lang="en-GB" altLang="en-US" sz="1600" b="1" baseline="-25000" dirty="0">
                    <a:solidFill>
                      <a:srgbClr val="000000"/>
                    </a:solidFill>
                  </a:rPr>
                  <a:t>2</a:t>
                </a:r>
              </a:p>
            </p:txBody>
          </p:sp>
          <p:sp>
            <p:nvSpPr>
              <p:cNvPr id="13464" name="Text Box 146"/>
              <p:cNvSpPr txBox="1">
                <a:spLocks noChangeArrowheads="1"/>
              </p:cNvSpPr>
              <p:nvPr/>
            </p:nvSpPr>
            <p:spPr bwMode="auto">
              <a:xfrm>
                <a:off x="5186" y="1487"/>
                <a:ext cx="317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altLang="en-US" sz="1600" b="1" dirty="0">
                    <a:solidFill>
                      <a:srgbClr val="000000"/>
                    </a:solidFill>
                  </a:rPr>
                  <a:t>O</a:t>
                </a:r>
                <a:r>
                  <a:rPr lang="en-GB" altLang="en-US" sz="1600" b="1" baseline="-25000" dirty="0">
                    <a:solidFill>
                      <a:srgbClr val="000000"/>
                    </a:solidFill>
                  </a:rPr>
                  <a:t>3</a:t>
                </a:r>
              </a:p>
            </p:txBody>
          </p:sp>
        </p:grpSp>
        <p:cxnSp>
          <p:nvCxnSpPr>
            <p:cNvPr id="3" name="Straight Arrow Connector 2"/>
            <p:cNvCxnSpPr/>
            <p:nvPr/>
          </p:nvCxnSpPr>
          <p:spPr>
            <a:xfrm>
              <a:off x="5843588" y="3187700"/>
              <a:ext cx="276225" cy="34925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>
              <a:endCxn id="13462" idx="3"/>
            </p:cNvCxnSpPr>
            <p:nvPr/>
          </p:nvCxnSpPr>
          <p:spPr>
            <a:xfrm flipH="1">
              <a:off x="5208588" y="3125788"/>
              <a:ext cx="511175" cy="16827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22" name="TextBox 7172"/>
          <p:cNvSpPr txBox="1">
            <a:spLocks noChangeArrowheads="1"/>
          </p:cNvSpPr>
          <p:nvPr/>
        </p:nvSpPr>
        <p:spPr bwMode="auto">
          <a:xfrm>
            <a:off x="5661025" y="2894013"/>
            <a:ext cx="12874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FF0000"/>
                </a:solidFill>
              </a:rPr>
              <a:t>Anomaly</a:t>
            </a:r>
          </a:p>
        </p:txBody>
      </p:sp>
    </p:spTree>
    <p:extLst>
      <p:ext uri="{BB962C8B-B14F-4D97-AF65-F5344CB8AC3E}">
        <p14:creationId xmlns:p14="http://schemas.microsoft.com/office/powerpoint/2010/main" val="62237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Rectangle 2"/>
          <p:cNvSpPr>
            <a:spLocks noGrp="1" noChangeArrowheads="1"/>
          </p:cNvSpPr>
          <p:nvPr>
            <p:ph type="title"/>
          </p:nvPr>
        </p:nvSpPr>
        <p:spPr>
          <a:xfrm>
            <a:off x="228599" y="126382"/>
            <a:ext cx="8685213" cy="1065213"/>
          </a:xfrm>
        </p:spPr>
        <p:txBody>
          <a:bodyPr/>
          <a:lstStyle/>
          <a:p>
            <a:pPr eaLnBrk="1" hangingPunct="1"/>
            <a:r>
              <a:rPr lang="en-US" altLang="en-US" dirty="0"/>
              <a:t>Contextual Anomalies</a:t>
            </a:r>
          </a:p>
        </p:txBody>
      </p:sp>
      <p:sp>
        <p:nvSpPr>
          <p:cNvPr id="14342" name="Rectangle 3"/>
          <p:cNvSpPr txBox="1">
            <a:spLocks noChangeArrowheads="1"/>
          </p:cNvSpPr>
          <p:nvPr/>
        </p:nvSpPr>
        <p:spPr bwMode="auto">
          <a:xfrm>
            <a:off x="228599" y="1454797"/>
            <a:ext cx="8685213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GB" altLang="en-US" sz="2800" dirty="0">
                <a:latin typeface="Calibri" charset="0"/>
              </a:rPr>
              <a:t>I</a:t>
            </a:r>
            <a:r>
              <a:rPr lang="en-GB" altLang="en-US" sz="2800" dirty="0" smtClean="0">
                <a:latin typeface="Calibri" charset="0"/>
              </a:rPr>
              <a:t>ndividual </a:t>
            </a:r>
            <a:r>
              <a:rPr lang="en-GB" altLang="en-US" sz="2800" dirty="0">
                <a:latin typeface="Calibri" charset="0"/>
              </a:rPr>
              <a:t>data instance is anomalous within a </a:t>
            </a:r>
            <a:r>
              <a:rPr lang="en-GB" altLang="en-US" sz="2800" dirty="0" smtClean="0">
                <a:latin typeface="Calibri" charset="0"/>
              </a:rPr>
              <a:t>context</a:t>
            </a:r>
          </a:p>
          <a:p>
            <a:pPr eaLnBrk="1" hangingPunct="1">
              <a:lnSpc>
                <a:spcPct val="80000"/>
              </a:lnSpc>
              <a:spcBef>
                <a:spcPts val="600"/>
              </a:spcBef>
              <a:buFont typeface="Arial" charset="0"/>
              <a:buChar char="•"/>
            </a:pPr>
            <a:endParaRPr lang="en-GB" altLang="en-US" sz="2800" dirty="0">
              <a:latin typeface="Calibri" charset="0"/>
            </a:endParaRPr>
          </a:p>
          <a:p>
            <a:pPr eaLnBrk="1" hangingPunct="1">
              <a:lnSpc>
                <a:spcPct val="8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GB" altLang="en-US" sz="2800" dirty="0">
                <a:latin typeface="Calibri" charset="0"/>
              </a:rPr>
              <a:t>Requires a notion of </a:t>
            </a:r>
            <a:r>
              <a:rPr lang="en-GB" altLang="en-US" sz="2800" dirty="0" smtClean="0">
                <a:latin typeface="Calibri" charset="0"/>
              </a:rPr>
              <a:t>context</a:t>
            </a:r>
          </a:p>
          <a:p>
            <a:pPr eaLnBrk="1" hangingPunct="1">
              <a:lnSpc>
                <a:spcPct val="80000"/>
              </a:lnSpc>
              <a:spcBef>
                <a:spcPts val="600"/>
              </a:spcBef>
              <a:buFont typeface="Arial" charset="0"/>
              <a:buChar char="•"/>
            </a:pPr>
            <a:endParaRPr lang="en-GB" altLang="en-US" sz="2800" dirty="0">
              <a:latin typeface="Calibri" charset="0"/>
            </a:endParaRPr>
          </a:p>
          <a:p>
            <a:pPr eaLnBrk="1" hangingPunct="1">
              <a:lnSpc>
                <a:spcPct val="8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GB" altLang="en-US" sz="2800" dirty="0">
                <a:latin typeface="Calibri" charset="0"/>
              </a:rPr>
              <a:t>Also referred to as conditional </a:t>
            </a:r>
            <a:r>
              <a:rPr lang="en-GB" altLang="en-US" sz="2800" dirty="0" smtClean="0">
                <a:latin typeface="Calibri" charset="0"/>
              </a:rPr>
              <a:t>anomalies</a:t>
            </a:r>
            <a:endParaRPr lang="en-US" altLang="en-US" sz="2800" dirty="0">
              <a:latin typeface="Calibri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295400" y="4299274"/>
            <a:ext cx="6553200" cy="2295525"/>
            <a:chOff x="1294606" y="4562475"/>
            <a:chExt cx="6553200" cy="2295525"/>
          </a:xfrm>
        </p:grpSpPr>
        <p:pic>
          <p:nvPicPr>
            <p:cNvPr id="15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2806" y="4562475"/>
              <a:ext cx="4562475" cy="229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6" name="Line 8"/>
            <p:cNvSpPr>
              <a:spLocks noChangeShapeType="1"/>
            </p:cNvSpPr>
            <p:nvPr/>
          </p:nvSpPr>
          <p:spPr bwMode="auto">
            <a:xfrm flipH="1">
              <a:off x="5790406" y="5781675"/>
              <a:ext cx="121920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" name="Line 9"/>
            <p:cNvSpPr>
              <a:spLocks noChangeShapeType="1"/>
            </p:cNvSpPr>
            <p:nvPr/>
          </p:nvSpPr>
          <p:spPr bwMode="auto">
            <a:xfrm>
              <a:off x="2056606" y="6010275"/>
              <a:ext cx="16002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" name="Text Box 10"/>
            <p:cNvSpPr txBox="1">
              <a:spLocks noChangeArrowheads="1"/>
            </p:cNvSpPr>
            <p:nvPr/>
          </p:nvSpPr>
          <p:spPr bwMode="auto">
            <a:xfrm>
              <a:off x="1294606" y="5857875"/>
              <a:ext cx="762000" cy="282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200" b="1" dirty="0"/>
                <a:t>Normal</a:t>
              </a:r>
            </a:p>
          </p:txBody>
        </p:sp>
        <p:sp>
          <p:nvSpPr>
            <p:cNvPr id="19" name="Text Box 11"/>
            <p:cNvSpPr txBox="1">
              <a:spLocks noChangeArrowheads="1"/>
            </p:cNvSpPr>
            <p:nvPr/>
          </p:nvSpPr>
          <p:spPr bwMode="auto">
            <a:xfrm>
              <a:off x="7009606" y="5629275"/>
              <a:ext cx="838200" cy="282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200" b="1" dirty="0"/>
                <a:t>Anomaly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376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37627"/>
            <a:ext cx="8685213" cy="1065213"/>
          </a:xfrm>
        </p:spPr>
        <p:txBody>
          <a:bodyPr/>
          <a:lstStyle/>
          <a:p>
            <a:pPr eaLnBrk="1" hangingPunct="1"/>
            <a:r>
              <a:rPr lang="en-US" altLang="en-US" dirty="0"/>
              <a:t>Collective Anomalies</a:t>
            </a:r>
          </a:p>
        </p:txBody>
      </p:sp>
      <p:sp>
        <p:nvSpPr>
          <p:cNvPr id="15366" name="Rectangle 3"/>
          <p:cNvSpPr txBox="1">
            <a:spLocks noChangeArrowheads="1"/>
          </p:cNvSpPr>
          <p:nvPr/>
        </p:nvSpPr>
        <p:spPr bwMode="auto">
          <a:xfrm>
            <a:off x="228600" y="1355241"/>
            <a:ext cx="8685213" cy="3118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GB" altLang="en-US" sz="2400" dirty="0">
                <a:latin typeface="Calibri" charset="0"/>
              </a:rPr>
              <a:t>A collection of related data instances is </a:t>
            </a:r>
            <a:r>
              <a:rPr lang="en-GB" altLang="en-US" sz="2400" dirty="0" smtClean="0">
                <a:latin typeface="Calibri" charset="0"/>
              </a:rPr>
              <a:t>anomalous</a:t>
            </a:r>
          </a:p>
          <a:p>
            <a:pPr eaLnBrk="1" hangingPunct="1">
              <a:lnSpc>
                <a:spcPct val="80000"/>
              </a:lnSpc>
              <a:spcBef>
                <a:spcPts val="600"/>
              </a:spcBef>
              <a:buFont typeface="Arial" charset="0"/>
              <a:buChar char="•"/>
            </a:pPr>
            <a:endParaRPr lang="en-GB" altLang="en-US" sz="2400" dirty="0">
              <a:latin typeface="Calibri" charset="0"/>
            </a:endParaRPr>
          </a:p>
          <a:p>
            <a:pPr eaLnBrk="1" hangingPunct="1">
              <a:lnSpc>
                <a:spcPct val="8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GB" altLang="en-US" sz="2400" dirty="0">
                <a:latin typeface="Calibri" charset="0"/>
              </a:rPr>
              <a:t>Requires a relationship among data instances</a:t>
            </a:r>
          </a:p>
          <a:p>
            <a:pPr lvl="1" eaLnBrk="1" hangingPunct="1">
              <a:lnSpc>
                <a:spcPct val="80000"/>
              </a:lnSpc>
              <a:spcBef>
                <a:spcPts val="500"/>
              </a:spcBef>
              <a:buFont typeface="Arial" charset="0"/>
              <a:buChar char="–"/>
            </a:pPr>
            <a:r>
              <a:rPr lang="en-GB" altLang="en-US" sz="2000" dirty="0">
                <a:latin typeface="Calibri" charset="0"/>
              </a:rPr>
              <a:t>Sequential Data</a:t>
            </a:r>
            <a:endParaRPr lang="en-GB" altLang="en-US" dirty="0">
              <a:latin typeface="Calibri" charset="0"/>
            </a:endParaRPr>
          </a:p>
          <a:p>
            <a:pPr lvl="1" eaLnBrk="1" hangingPunct="1">
              <a:lnSpc>
                <a:spcPct val="80000"/>
              </a:lnSpc>
              <a:spcBef>
                <a:spcPts val="500"/>
              </a:spcBef>
              <a:buFont typeface="Arial" charset="0"/>
              <a:buChar char="–"/>
            </a:pPr>
            <a:r>
              <a:rPr lang="en-GB" altLang="en-US" sz="2000" dirty="0">
                <a:latin typeface="Calibri" charset="0"/>
              </a:rPr>
              <a:t>Spatial Data</a:t>
            </a:r>
          </a:p>
          <a:p>
            <a:pPr lvl="1" eaLnBrk="1" hangingPunct="1">
              <a:lnSpc>
                <a:spcPct val="80000"/>
              </a:lnSpc>
              <a:spcBef>
                <a:spcPts val="500"/>
              </a:spcBef>
              <a:buFont typeface="Arial" charset="0"/>
              <a:buChar char="–"/>
            </a:pPr>
            <a:r>
              <a:rPr lang="en-GB" altLang="en-US" sz="2000" dirty="0">
                <a:latin typeface="Calibri" charset="0"/>
              </a:rPr>
              <a:t>Graph </a:t>
            </a:r>
            <a:r>
              <a:rPr lang="en-GB" altLang="en-US" sz="2000" dirty="0" smtClean="0">
                <a:latin typeface="Calibri" charset="0"/>
              </a:rPr>
              <a:t>Data</a:t>
            </a:r>
          </a:p>
          <a:p>
            <a:pPr lvl="1" eaLnBrk="1" hangingPunct="1">
              <a:lnSpc>
                <a:spcPct val="80000"/>
              </a:lnSpc>
              <a:spcBef>
                <a:spcPts val="500"/>
              </a:spcBef>
              <a:buFont typeface="Arial" charset="0"/>
              <a:buChar char="–"/>
            </a:pPr>
            <a:endParaRPr lang="en-GB" altLang="en-US" sz="2000" dirty="0">
              <a:latin typeface="Calibri" charset="0"/>
            </a:endParaRPr>
          </a:p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altLang="en-US" sz="2400" dirty="0">
                <a:latin typeface="Calibri" charset="0"/>
              </a:rPr>
              <a:t>The individual instances within a collective anomaly are not anomalous by themselves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81000" y="4631223"/>
            <a:ext cx="8077200" cy="2022475"/>
            <a:chOff x="381000" y="4259263"/>
            <a:chExt cx="8077200" cy="2022475"/>
          </a:xfrm>
        </p:grpSpPr>
        <p:pic>
          <p:nvPicPr>
            <p:cNvPr id="1536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4411663"/>
              <a:ext cx="8077200" cy="17129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0" name="Oval 5"/>
            <p:cNvSpPr>
              <a:spLocks noChangeArrowheads="1"/>
            </p:cNvSpPr>
            <p:nvPr/>
          </p:nvSpPr>
          <p:spPr bwMode="auto">
            <a:xfrm>
              <a:off x="4419600" y="4259263"/>
              <a:ext cx="1600200" cy="13716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sp>
          <p:nvSpPr>
            <p:cNvPr id="11" name="Line 6"/>
            <p:cNvSpPr>
              <a:spLocks noChangeShapeType="1"/>
            </p:cNvSpPr>
            <p:nvPr/>
          </p:nvSpPr>
          <p:spPr bwMode="auto">
            <a:xfrm flipV="1">
              <a:off x="4419600" y="5707063"/>
              <a:ext cx="381000" cy="266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Text Box 7"/>
            <p:cNvSpPr txBox="1">
              <a:spLocks noChangeArrowheads="1"/>
            </p:cNvSpPr>
            <p:nvPr/>
          </p:nvSpPr>
          <p:spPr bwMode="auto">
            <a:xfrm>
              <a:off x="2895600" y="5967413"/>
              <a:ext cx="2438400" cy="314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/>
                <a:t>Anomalous Subsequence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94447" y="4777927"/>
            <a:ext cx="8077200" cy="2022475"/>
            <a:chOff x="381000" y="4259263"/>
            <a:chExt cx="8077200" cy="2022475"/>
          </a:xfrm>
        </p:grpSpPr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4411663"/>
              <a:ext cx="8077200" cy="17129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5" name="Oval 5"/>
            <p:cNvSpPr>
              <a:spLocks noChangeArrowheads="1"/>
            </p:cNvSpPr>
            <p:nvPr/>
          </p:nvSpPr>
          <p:spPr bwMode="auto">
            <a:xfrm>
              <a:off x="4419600" y="4259263"/>
              <a:ext cx="1600200" cy="13716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sp>
          <p:nvSpPr>
            <p:cNvPr id="16" name="Line 6"/>
            <p:cNvSpPr>
              <a:spLocks noChangeShapeType="1"/>
            </p:cNvSpPr>
            <p:nvPr/>
          </p:nvSpPr>
          <p:spPr bwMode="auto">
            <a:xfrm flipV="1">
              <a:off x="4419600" y="5707063"/>
              <a:ext cx="381000" cy="266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" name="Text Box 7"/>
            <p:cNvSpPr txBox="1">
              <a:spLocks noChangeArrowheads="1"/>
            </p:cNvSpPr>
            <p:nvPr/>
          </p:nvSpPr>
          <p:spPr bwMode="auto">
            <a:xfrm>
              <a:off x="2895600" y="5967413"/>
              <a:ext cx="2438400" cy="314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/>
                <a:t>Anomalous Subsequence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496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124460"/>
            <a:ext cx="8686800" cy="978626"/>
          </a:xfrm>
          <a:ln/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Key </a:t>
            </a:r>
            <a:r>
              <a:rPr lang="en-GB" altLang="en-US" dirty="0" smtClean="0"/>
              <a:t>Challenges </a:t>
            </a:r>
            <a:br>
              <a:rPr lang="en-GB" altLang="en-US" dirty="0" smtClean="0"/>
            </a:br>
            <a:r>
              <a:rPr lang="en-GB" altLang="en-US" sz="3100" dirty="0" smtClean="0"/>
              <a:t>for Anomaly Detection Algorithms</a:t>
            </a:r>
            <a:endParaRPr lang="en-GB" altLang="en-US" dirty="0"/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708879"/>
            <a:ext cx="8686800" cy="4955393"/>
          </a:xfrm>
          <a:ln/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Defining a representative normal region is </a:t>
            </a:r>
            <a:r>
              <a:rPr lang="en-GB" altLang="en-US" sz="2400" dirty="0" smtClean="0"/>
              <a:t>challenging</a:t>
            </a:r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400" dirty="0"/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The boundary between normal and outlying </a:t>
            </a:r>
            <a:r>
              <a:rPr lang="en-GB" altLang="en-US" sz="2400" dirty="0" smtClean="0"/>
              <a:t>behaviour </a:t>
            </a:r>
            <a:r>
              <a:rPr lang="en-GB" altLang="en-US" sz="2400" dirty="0"/>
              <a:t>is often not </a:t>
            </a:r>
            <a:r>
              <a:rPr lang="en-GB" altLang="en-US" sz="2400" dirty="0" smtClean="0"/>
              <a:t>precise</a:t>
            </a:r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400" dirty="0"/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The exact notion of an outlier is different for different application </a:t>
            </a:r>
            <a:r>
              <a:rPr lang="en-GB" altLang="en-US" sz="2400" dirty="0" smtClean="0"/>
              <a:t>domains</a:t>
            </a:r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400" dirty="0"/>
          </a:p>
          <a:p>
            <a:pPr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Availability of </a:t>
            </a:r>
            <a:r>
              <a:rPr lang="en-GB" altLang="en-US" sz="2400" dirty="0" smtClean="0"/>
              <a:t>labelled </a:t>
            </a:r>
            <a:r>
              <a:rPr lang="en-GB" altLang="en-US" sz="2400" dirty="0"/>
              <a:t>data for </a:t>
            </a:r>
            <a:r>
              <a:rPr lang="en-GB" altLang="en-US" sz="2400" dirty="0" smtClean="0"/>
              <a:t>training/validation (supervised learning)</a:t>
            </a:r>
          </a:p>
          <a:p>
            <a:pPr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400" dirty="0"/>
          </a:p>
          <a:p>
            <a:pPr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Malicious </a:t>
            </a:r>
            <a:r>
              <a:rPr lang="en-GB" altLang="en-US" sz="2400" dirty="0" smtClean="0"/>
              <a:t>adversaries</a:t>
            </a:r>
          </a:p>
          <a:p>
            <a:pPr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400" dirty="0"/>
          </a:p>
          <a:p>
            <a:pPr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 smtClean="0"/>
              <a:t>Data is very noisy</a:t>
            </a:r>
          </a:p>
          <a:p>
            <a:pPr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400" dirty="0"/>
          </a:p>
          <a:p>
            <a:pPr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 smtClean="0"/>
              <a:t>False positive/negatives</a:t>
            </a:r>
          </a:p>
          <a:p>
            <a:pPr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400" dirty="0"/>
          </a:p>
          <a:p>
            <a:pPr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Normal </a:t>
            </a:r>
            <a:r>
              <a:rPr lang="en-GB" altLang="en-US" sz="2400" dirty="0" smtClean="0"/>
              <a:t>behaviour </a:t>
            </a:r>
            <a:r>
              <a:rPr lang="en-GB" altLang="en-US" sz="2400" dirty="0"/>
              <a:t>keeps evolving</a:t>
            </a:r>
          </a:p>
        </p:txBody>
      </p:sp>
    </p:spTree>
    <p:extLst>
      <p:ext uri="{BB962C8B-B14F-4D97-AF65-F5344CB8AC3E}">
        <p14:creationId xmlns:p14="http://schemas.microsoft.com/office/powerpoint/2010/main" val="431610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Really Simple Anomaly Detection</a:t>
            </a:r>
            <a:br>
              <a:rPr lang="en-US" dirty="0" smtClean="0"/>
            </a:br>
            <a:r>
              <a:rPr lang="en-US" sz="3600" dirty="0" smtClean="0"/>
              <a:t>k-Nearest Neighbors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025" y="1417638"/>
            <a:ext cx="8229600" cy="5257800"/>
          </a:xfrm>
        </p:spPr>
        <p:txBody>
          <a:bodyPr>
            <a:norm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dirty="0" smtClean="0"/>
              <a:t>Instance-Based Learning</a:t>
            </a:r>
          </a:p>
          <a:p>
            <a:pPr marL="400050" lvl="1" indent="0">
              <a:buNone/>
            </a:pPr>
            <a:endParaRPr lang="en-US" dirty="0" smtClean="0"/>
          </a:p>
          <a:p>
            <a:pPr marL="0" lvl="1" indent="0">
              <a:buNone/>
            </a:pPr>
            <a:endParaRPr lang="en-US" dirty="0"/>
          </a:p>
          <a:p>
            <a:pPr marL="571500" indent="-571500">
              <a:buFont typeface="Arial" charset="0"/>
              <a:buChar char="•"/>
            </a:pPr>
            <a:endParaRPr lang="en-US" dirty="0" smtClean="0"/>
          </a:p>
          <a:p>
            <a:pPr marL="571500" indent="-571500">
              <a:buFont typeface="Arial" charset="0"/>
              <a:buChar char="•"/>
            </a:pPr>
            <a:r>
              <a:rPr lang="en-US" dirty="0" smtClean="0"/>
              <a:t>Very Simple Algorithm</a:t>
            </a:r>
          </a:p>
          <a:p>
            <a:pPr marL="971550" lvl="1" indent="-571500">
              <a:buFont typeface="Arial" charset="0"/>
              <a:buChar char="•"/>
            </a:pPr>
            <a:r>
              <a:rPr lang="en-US" sz="2000" dirty="0" smtClean="0"/>
              <a:t>Given </a:t>
            </a:r>
            <a:r>
              <a:rPr lang="en-US" sz="2000" dirty="0"/>
              <a:t>a training set {(x</a:t>
            </a:r>
            <a:r>
              <a:rPr lang="en-US" sz="2000" baseline="-25000" dirty="0"/>
              <a:t>i</a:t>
            </a:r>
            <a:r>
              <a:rPr lang="en-US" sz="2000" dirty="0"/>
              <a:t>,y</a:t>
            </a:r>
            <a:r>
              <a:rPr lang="en-US" sz="2000" baseline="-25000" dirty="0"/>
              <a:t>i</a:t>
            </a:r>
            <a:r>
              <a:rPr lang="en-US" sz="2000" dirty="0"/>
              <a:t>),…,(x</a:t>
            </a:r>
            <a:r>
              <a:rPr lang="en-US" sz="2000" baseline="-25000" dirty="0"/>
              <a:t>n</a:t>
            </a:r>
            <a:r>
              <a:rPr lang="en-US" sz="2000" dirty="0"/>
              <a:t>,y</a:t>
            </a:r>
            <a:r>
              <a:rPr lang="en-US" sz="2000" baseline="-25000" dirty="0"/>
              <a:t>n</a:t>
            </a:r>
            <a:r>
              <a:rPr lang="en-US" sz="2000" dirty="0" smtClean="0"/>
              <a:t>)}</a:t>
            </a:r>
          </a:p>
          <a:p>
            <a:pPr marL="1371600" lvl="2" indent="-571500">
              <a:buFont typeface="Arial" charset="0"/>
              <a:buChar char="•"/>
            </a:pPr>
            <a:r>
              <a:rPr lang="en-US" sz="1800" dirty="0" smtClean="0"/>
              <a:t>Do </a:t>
            </a:r>
            <a:r>
              <a:rPr lang="en-US" sz="1800" dirty="0"/>
              <a:t>nothing (lazy </a:t>
            </a:r>
            <a:r>
              <a:rPr lang="en-US" sz="1800" dirty="0" smtClean="0"/>
              <a:t>learner, supervised learning)</a:t>
            </a:r>
            <a:endParaRPr lang="en-US" sz="1800" dirty="0"/>
          </a:p>
          <a:p>
            <a:pPr marL="971550" lvl="1" indent="-571500">
              <a:buFont typeface="Arial" charset="0"/>
              <a:buChar char="•"/>
            </a:pPr>
            <a:r>
              <a:rPr lang="en-US" sz="2000" b="1" dirty="0"/>
              <a:t>Given</a:t>
            </a:r>
            <a:r>
              <a:rPr lang="en-US" sz="2000" dirty="0"/>
              <a:t> an instance x</a:t>
            </a:r>
            <a:r>
              <a:rPr lang="en-US" sz="2000" baseline="-25000" dirty="0"/>
              <a:t>q</a:t>
            </a:r>
            <a:r>
              <a:rPr lang="en-US" sz="2000" dirty="0"/>
              <a:t> to classify</a:t>
            </a:r>
          </a:p>
          <a:p>
            <a:pPr marL="971550" lvl="1" indent="-571500">
              <a:buFont typeface="Arial" charset="0"/>
              <a:buChar char="•"/>
            </a:pPr>
            <a:r>
              <a:rPr lang="en-US" sz="2000" dirty="0"/>
              <a:t>Find the instance x</a:t>
            </a:r>
            <a:r>
              <a:rPr lang="en-US" sz="2000" baseline="-25000" dirty="0"/>
              <a:t>i</a:t>
            </a:r>
            <a:r>
              <a:rPr lang="en-US" sz="2000" dirty="0"/>
              <a:t> that is most </a:t>
            </a:r>
            <a:r>
              <a:rPr lang="en-US" sz="2000" i="1" dirty="0">
                <a:solidFill>
                  <a:srgbClr val="FF0000"/>
                </a:solidFill>
              </a:rPr>
              <a:t>similar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to </a:t>
            </a:r>
            <a:r>
              <a:rPr lang="en-US" sz="2000" dirty="0" smtClean="0"/>
              <a:t>x</a:t>
            </a:r>
            <a:r>
              <a:rPr lang="en-US" sz="2000" baseline="-25000" dirty="0" smtClean="0"/>
              <a:t>q</a:t>
            </a:r>
            <a:endParaRPr lang="en-US" dirty="0" smtClean="0"/>
          </a:p>
          <a:p>
            <a:pPr marL="971550" lvl="1" indent="-571500">
              <a:buFont typeface="Arial" charset="0"/>
              <a:buChar char="•"/>
            </a:pPr>
            <a:r>
              <a:rPr lang="en-US" sz="2000" dirty="0" smtClean="0"/>
              <a:t>Return </a:t>
            </a:r>
            <a:r>
              <a:rPr lang="en-US" sz="2000" dirty="0"/>
              <a:t>the class value of x</a:t>
            </a:r>
            <a:r>
              <a:rPr lang="en-US" sz="2000" baseline="-25000" dirty="0"/>
              <a:t>i</a:t>
            </a:r>
            <a:r>
              <a:rPr lang="en-US" sz="2000" dirty="0"/>
              <a:t>, namely </a:t>
            </a:r>
            <a:r>
              <a:rPr lang="en-US" sz="2000" dirty="0" smtClean="0"/>
              <a:t>y</a:t>
            </a:r>
            <a:r>
              <a:rPr lang="en-US" sz="2000" baseline="-25000" dirty="0" smtClean="0"/>
              <a:t>i</a:t>
            </a:r>
          </a:p>
          <a:p>
            <a:pPr marL="971550" lvl="1" indent="-571500">
              <a:buFont typeface="Arial" charset="0"/>
              <a:buChar char="•"/>
            </a:pPr>
            <a:endParaRPr lang="en-US" sz="2000" baseline="-25000" dirty="0" smtClean="0"/>
          </a:p>
          <a:p>
            <a:pPr marL="971550" lvl="1" indent="-571500">
              <a:buFont typeface="Arial" charset="0"/>
              <a:buChar char="•"/>
            </a:pP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112" y="1241427"/>
            <a:ext cx="2794000" cy="2527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488" y="4500563"/>
            <a:ext cx="3143249" cy="23574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257175" y="51149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91657" y="2098973"/>
            <a:ext cx="3795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400" dirty="0"/>
              <a:t>Task: Classify the green </a:t>
            </a:r>
            <a:r>
              <a:rPr lang="en-US" sz="2400" dirty="0" smtClean="0"/>
              <a:t>point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0764" y="6059886"/>
            <a:ext cx="5361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The hyper-parameter k describes how many </a:t>
            </a:r>
            <a:r>
              <a:rPr lang="en-US" sz="1600" i="1" dirty="0" smtClean="0">
                <a:solidFill>
                  <a:srgbClr val="FF0000"/>
                </a:solidFill>
              </a:rPr>
              <a:t>similar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 smtClean="0"/>
              <a:t>neighbors </a:t>
            </a:r>
          </a:p>
          <a:p>
            <a:r>
              <a:rPr lang="en-US" sz="1600" dirty="0"/>
              <a:t>t</a:t>
            </a:r>
            <a:r>
              <a:rPr lang="en-US" sz="1600" dirty="0" smtClean="0"/>
              <a:t>o consider. </a:t>
            </a:r>
            <a:r>
              <a:rPr lang="en-US" sz="1600" dirty="0"/>
              <a:t>N</a:t>
            </a:r>
            <a:r>
              <a:rPr lang="en-US" sz="1600" dirty="0" smtClean="0"/>
              <a:t>eighbors then “vote” for most likely class label.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70269" y="54842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70391" y="2560638"/>
            <a:ext cx="3438121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/>
              <a:t>Idea: data points that are “similar” are likely </a:t>
            </a:r>
          </a:p>
          <a:p>
            <a:r>
              <a:rPr lang="en-US" sz="1400" dirty="0"/>
              <a:t>t</a:t>
            </a:r>
            <a:r>
              <a:rPr lang="en-US" sz="1400" dirty="0" smtClean="0"/>
              <a:t>o be in the same object class (smoothness)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4482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8125"/>
            <a:ext cx="8686800" cy="89489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Ok, What is All the ML Excitement About?</a:t>
            </a:r>
            <a:endParaRPr lang="en-US" sz="3600" dirty="0"/>
          </a:p>
        </p:txBody>
      </p:sp>
      <p:pic>
        <p:nvPicPr>
          <p:cNvPr id="4" name="Picture 3" descr="25CCD2F400000578-2958597-image-a-27_142427010315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52" y="3674737"/>
            <a:ext cx="4535031" cy="2588146"/>
          </a:xfrm>
          <a:prstGeom prst="rect">
            <a:avLst/>
          </a:prstGeom>
        </p:spPr>
      </p:pic>
      <p:pic>
        <p:nvPicPr>
          <p:cNvPr id="5" name="Picture 4" descr="google_auto_caption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864" y="3586902"/>
            <a:ext cx="4198136" cy="27613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20328048">
            <a:off x="609919" y="4815569"/>
            <a:ext cx="3427140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b="1" dirty="0" smtClean="0"/>
              <a:t>Object Recognition</a:t>
            </a:r>
            <a:endParaRPr lang="en-US" sz="3200" b="1" dirty="0"/>
          </a:p>
        </p:txBody>
      </p:sp>
      <p:sp>
        <p:nvSpPr>
          <p:cNvPr id="7" name="TextBox 6"/>
          <p:cNvSpPr txBox="1"/>
          <p:nvPr/>
        </p:nvSpPr>
        <p:spPr>
          <a:xfrm rot="20255050">
            <a:off x="5491254" y="4602936"/>
            <a:ext cx="2980303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Auto-Captioning</a:t>
            </a:r>
          </a:p>
        </p:txBody>
      </p:sp>
      <p:pic>
        <p:nvPicPr>
          <p:cNvPr id="9" name="Picture 8" descr="Neural_network_layer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135" y="1715540"/>
            <a:ext cx="2178755" cy="16971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771" y="1203714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i="1" dirty="0" smtClean="0">
                <a:latin typeface="Arial"/>
                <a:cs typeface="Arial"/>
              </a:rPr>
              <a:t>Deep learning</a:t>
            </a:r>
            <a:r>
              <a:rPr lang="en-US" sz="2400" dirty="0" smtClean="0">
                <a:latin typeface="Arial"/>
                <a:cs typeface="Arial"/>
              </a:rPr>
              <a:t> is enjoying great success in an ever expanding number of use cases</a:t>
            </a:r>
          </a:p>
          <a:p>
            <a:pPr lvl="1"/>
            <a:r>
              <a:rPr lang="en-US" sz="1800" dirty="0" smtClean="0">
                <a:latin typeface="Arial"/>
                <a:cs typeface="Arial"/>
              </a:rPr>
              <a:t>Multi-hidden layer neural networks</a:t>
            </a:r>
          </a:p>
          <a:p>
            <a:pPr lvl="2"/>
            <a:r>
              <a:rPr lang="en-US" sz="1400" dirty="0" smtClean="0">
                <a:latin typeface="Arial"/>
                <a:cs typeface="Arial"/>
              </a:rPr>
              <a:t>Map vectors to vectors (FF) or sequences to sequences (RNN,...)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“</a:t>
            </a:r>
            <a:r>
              <a:rPr lang="en-US" sz="1800" dirty="0" smtClean="0">
                <a:latin typeface="Arial"/>
                <a:cs typeface="Arial"/>
              </a:rPr>
              <a:t>Perceptual” </a:t>
            </a:r>
            <a:r>
              <a:rPr lang="en-US" sz="1800" dirty="0">
                <a:latin typeface="Arial"/>
                <a:cs typeface="Arial"/>
              </a:rPr>
              <a:t>tasks </a:t>
            </a:r>
            <a:r>
              <a:rPr lang="en-US" sz="1800" dirty="0" smtClean="0">
                <a:latin typeface="Arial"/>
                <a:cs typeface="Arial"/>
              </a:rPr>
              <a:t>reaching </a:t>
            </a:r>
            <a:r>
              <a:rPr lang="en-US" sz="1800" dirty="0">
                <a:latin typeface="Arial"/>
                <a:cs typeface="Arial"/>
              </a:rPr>
              <a:t>super-human performance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N</a:t>
            </a:r>
            <a:r>
              <a:rPr lang="en-US" sz="1800" dirty="0" smtClean="0">
                <a:latin typeface="Arial"/>
                <a:cs typeface="Arial"/>
              </a:rPr>
              <a:t>on-cognitive domains still lagging</a:t>
            </a:r>
            <a:endParaRPr lang="en-US" sz="700" dirty="0" smtClean="0">
              <a:latin typeface="Arial"/>
              <a:cs typeface="Arial"/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74278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en-US" sz="4400" dirty="0" smtClean="0">
                <a:latin typeface="+mj-lt"/>
              </a:rPr>
              <a:t>How to Measure Similarity?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/>
              <a:t>(how to find the instance x</a:t>
            </a:r>
            <a:r>
              <a:rPr lang="en-US" sz="2400" baseline="-25000" dirty="0" smtClean="0"/>
              <a:t>i</a:t>
            </a:r>
            <a:r>
              <a:rPr lang="en-US" sz="2400" dirty="0" smtClean="0"/>
              <a:t> that is most </a:t>
            </a:r>
            <a:r>
              <a:rPr lang="en-US" sz="2400" i="1" dirty="0" smtClean="0">
                <a:solidFill>
                  <a:srgbClr val="FF0000"/>
                </a:solidFill>
              </a:rPr>
              <a:t>similar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to x</a:t>
            </a:r>
            <a:r>
              <a:rPr lang="en-US" sz="2400" baseline="-25000" dirty="0" smtClean="0"/>
              <a:t>q</a:t>
            </a:r>
            <a:r>
              <a:rPr lang="en-US" sz="2400" dirty="0"/>
              <a:t>)</a:t>
            </a:r>
            <a:endParaRPr lang="en-US" sz="20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6167853" y="1893236"/>
            <a:ext cx="2884818" cy="4291713"/>
            <a:chOff x="6259182" y="1893236"/>
            <a:chExt cx="2884818" cy="4291713"/>
          </a:xfrm>
        </p:grpSpPr>
        <p:grpSp>
          <p:nvGrpSpPr>
            <p:cNvPr id="20" name="Group 19"/>
            <p:cNvGrpSpPr/>
            <p:nvPr/>
          </p:nvGrpSpPr>
          <p:grpSpPr>
            <a:xfrm>
              <a:off x="6259182" y="1893236"/>
              <a:ext cx="2863668" cy="1201064"/>
              <a:chOff x="6259182" y="1893236"/>
              <a:chExt cx="2863668" cy="1201064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9154" y="2490354"/>
                <a:ext cx="2403724" cy="603946"/>
              </a:xfrm>
              <a:prstGeom prst="rect">
                <a:avLst/>
              </a:prstGeom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6259182" y="1893236"/>
                <a:ext cx="2863668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/>
                  <a:t>Kullback–Leibler </a:t>
                </a:r>
                <a:r>
                  <a:rPr lang="en-US" b="1" dirty="0" smtClean="0"/>
                  <a:t>Divergence</a:t>
                </a:r>
                <a:endParaRPr lang="en-US" b="1" dirty="0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6461471" y="5261619"/>
              <a:ext cx="268252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Measures the information </a:t>
              </a:r>
            </a:p>
            <a:p>
              <a:r>
                <a:rPr lang="en-US" dirty="0" smtClean="0"/>
                <a:t>lost </a:t>
              </a:r>
              <a:r>
                <a:rPr lang="en-US" dirty="0"/>
                <a:t>when </a:t>
              </a:r>
              <a:r>
                <a:rPr lang="en-US" i="1" dirty="0"/>
                <a:t>Q</a:t>
              </a:r>
              <a:r>
                <a:rPr lang="en-US" dirty="0"/>
                <a:t> </a:t>
              </a:r>
              <a:r>
                <a:rPr lang="en-US" dirty="0" smtClean="0"/>
                <a:t>is </a:t>
              </a:r>
              <a:r>
                <a:rPr lang="en-US" dirty="0"/>
                <a:t>used to </a:t>
              </a:r>
              <a:endParaRPr lang="en-US" dirty="0" smtClean="0"/>
            </a:p>
            <a:p>
              <a:r>
                <a:rPr lang="en-US" dirty="0" smtClean="0"/>
                <a:t>approximate</a:t>
              </a:r>
              <a:r>
                <a:rPr lang="en-US" dirty="0"/>
                <a:t> </a:t>
              </a:r>
              <a:r>
                <a:rPr lang="en-US" i="1" dirty="0" smtClean="0"/>
                <a:t>P</a:t>
              </a:r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-342408" y="1893236"/>
            <a:ext cx="3833715" cy="3737715"/>
            <a:chOff x="-150290" y="1893236"/>
            <a:chExt cx="3833715" cy="3737715"/>
          </a:xfrm>
        </p:grpSpPr>
        <p:grpSp>
          <p:nvGrpSpPr>
            <p:cNvPr id="11" name="Group 10"/>
            <p:cNvGrpSpPr/>
            <p:nvPr/>
          </p:nvGrpSpPr>
          <p:grpSpPr>
            <a:xfrm>
              <a:off x="-150290" y="1893236"/>
              <a:ext cx="3833715" cy="3308745"/>
              <a:chOff x="0" y="2077569"/>
              <a:chExt cx="4290915" cy="3452334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2454915"/>
                <a:ext cx="4290915" cy="3074988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1098872" y="2077569"/>
                <a:ext cx="2093171" cy="39337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Distance Metrics</a:t>
                </a:r>
                <a:endParaRPr lang="en-US" b="1" dirty="0"/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695266" y="5261619"/>
              <a:ext cx="2142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Continuous Variables</a:t>
              </a:r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912092" y="1893236"/>
            <a:ext cx="3191706" cy="3737715"/>
            <a:chOff x="3188035" y="1893236"/>
            <a:chExt cx="3191706" cy="3737715"/>
          </a:xfrm>
        </p:grpSpPr>
        <p:sp>
          <p:nvSpPr>
            <p:cNvPr id="4" name="TextBox 3"/>
            <p:cNvSpPr txBox="1"/>
            <p:nvPr/>
          </p:nvSpPr>
          <p:spPr>
            <a:xfrm>
              <a:off x="3390974" y="5261619"/>
              <a:ext cx="2988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Categorical/Discrete Variables</a:t>
              </a:r>
              <a:endParaRPr lang="en-US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3188035" y="1893236"/>
              <a:ext cx="3191706" cy="3301223"/>
              <a:chOff x="3188035" y="1900917"/>
              <a:chExt cx="3191706" cy="3301223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8035" y="1980851"/>
                <a:ext cx="3191706" cy="3221289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3794579" y="1900917"/>
                <a:ext cx="1978619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Hamming Distance</a:t>
                </a:r>
                <a:endParaRPr lang="en-US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41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338"/>
            <a:ext cx="8229600" cy="1143000"/>
          </a:xfrm>
        </p:spPr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9" y="1464239"/>
            <a:ext cx="8478982" cy="4257726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15142" y="4472247"/>
            <a:ext cx="2194560" cy="1891947"/>
            <a:chOff x="615142" y="4472247"/>
            <a:chExt cx="2194560" cy="2287148"/>
          </a:xfrm>
        </p:grpSpPr>
        <p:sp>
          <p:nvSpPr>
            <p:cNvPr id="7" name="TextBox 6"/>
            <p:cNvSpPr txBox="1"/>
            <p:nvPr/>
          </p:nvSpPr>
          <p:spPr>
            <a:xfrm>
              <a:off x="615142" y="6201295"/>
              <a:ext cx="962571" cy="558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voting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7" idx="0"/>
            </p:cNvCxnSpPr>
            <p:nvPr/>
          </p:nvCxnSpPr>
          <p:spPr>
            <a:xfrm flipV="1">
              <a:off x="1096428" y="4472247"/>
              <a:ext cx="1713274" cy="1729048"/>
            </a:xfrm>
            <a:prstGeom prst="straightConnector1">
              <a:avLst/>
            </a:prstGeom>
            <a:ln w="15875">
              <a:solidFill>
                <a:srgbClr val="FF0000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-4522" y="6596390"/>
            <a:ext cx="19575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Slide courtesy Pedro Domingos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5298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454" y="0"/>
            <a:ext cx="8971546" cy="1143000"/>
          </a:xfrm>
        </p:spPr>
        <p:txBody>
          <a:bodyPr>
            <a:noAutofit/>
          </a:bodyPr>
          <a:lstStyle/>
          <a:p>
            <a:r>
              <a:rPr lang="en-US" sz="3800" dirty="0" smtClean="0"/>
              <a:t>Ok, Why Aren’t We Done?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257" y="1143000"/>
            <a:ext cx="8695113" cy="556580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We want to build statistical models that </a:t>
            </a:r>
            <a:r>
              <a:rPr lang="en-US" sz="2000" b="1" dirty="0" smtClean="0"/>
              <a:t>generalize to unseen cases</a:t>
            </a:r>
          </a:p>
          <a:p>
            <a:pPr lvl="1"/>
            <a:r>
              <a:rPr lang="en-US" sz="1600" dirty="0" smtClean="0"/>
              <a:t>Algorithms like k-NN can’t </a:t>
            </a:r>
            <a:r>
              <a:rPr lang="en-US" sz="1600" dirty="0" smtClean="0"/>
              <a:t>efficiently do </a:t>
            </a:r>
            <a:r>
              <a:rPr lang="en-US" sz="1600" dirty="0" smtClean="0"/>
              <a:t>this as they are </a:t>
            </a:r>
            <a:r>
              <a:rPr lang="en-US" sz="1600" i="1" dirty="0" smtClean="0"/>
              <a:t>local </a:t>
            </a:r>
            <a:r>
              <a:rPr lang="en-US" sz="1600" i="1" dirty="0" smtClean="0"/>
              <a:t>estimators</a:t>
            </a:r>
          </a:p>
          <a:p>
            <a:pPr lvl="2"/>
            <a:r>
              <a:rPr lang="en-US" sz="1400" i="1" dirty="0" smtClean="0"/>
              <a:t>Local</a:t>
            </a:r>
            <a:r>
              <a:rPr lang="en-US" sz="1400" dirty="0" smtClean="0"/>
              <a:t> </a:t>
            </a:r>
            <a:r>
              <a:rPr lang="en-US" sz="1400" dirty="0"/>
              <a:t>in the sense that the value of the learned function at x depends mostly on training examples </a:t>
            </a:r>
            <a:r>
              <a:rPr lang="en-US" sz="1400" dirty="0" smtClean="0"/>
              <a:t>that are close </a:t>
            </a:r>
            <a:r>
              <a:rPr lang="en-US" sz="1400" dirty="0"/>
              <a:t>to x</a:t>
            </a:r>
            <a:endParaRPr lang="en-US" sz="1400" i="1" dirty="0" smtClean="0"/>
          </a:p>
          <a:p>
            <a:pPr lvl="2"/>
            <a:r>
              <a:rPr lang="en-US" sz="1400" dirty="0"/>
              <a:t>P</a:t>
            </a:r>
            <a:r>
              <a:rPr lang="en-US" sz="1400" dirty="0" smtClean="0"/>
              <a:t>artition </a:t>
            </a:r>
            <a:r>
              <a:rPr lang="en-US" sz="1400" dirty="0" smtClean="0"/>
              <a:t>the </a:t>
            </a:r>
            <a:r>
              <a:rPr lang="en-US" sz="1400" dirty="0" smtClean="0"/>
              <a:t>input space </a:t>
            </a:r>
            <a:r>
              <a:rPr lang="en-US" sz="1400" dirty="0" smtClean="0"/>
              <a:t>into some number of regions, each with its own set of parameters</a:t>
            </a:r>
          </a:p>
          <a:p>
            <a:pPr lvl="1"/>
            <a:r>
              <a:rPr lang="en-US" sz="1600" dirty="0" smtClean="0"/>
              <a:t>But for any interesting target function there can be an exponential number of variations</a:t>
            </a:r>
          </a:p>
          <a:p>
            <a:pPr lvl="2"/>
            <a:r>
              <a:rPr lang="en-US" sz="1600" dirty="0">
                <a:sym typeface="Wingdings"/>
              </a:rPr>
              <a:t> </a:t>
            </a:r>
            <a:r>
              <a:rPr lang="en-US" sz="1600" dirty="0"/>
              <a:t>need representative examples for all relevant variations in order to classify </a:t>
            </a:r>
            <a:r>
              <a:rPr lang="en-US" sz="1600" dirty="0" smtClean="0"/>
              <a:t>them</a:t>
            </a:r>
            <a:endParaRPr lang="en-US" sz="1600" dirty="0" smtClean="0">
              <a:sym typeface="Wingdings"/>
            </a:endParaRPr>
          </a:p>
          <a:p>
            <a:pPr lvl="2"/>
            <a:r>
              <a:rPr lang="en-US" sz="1600" dirty="0" smtClean="0">
                <a:sym typeface="Wingdings"/>
              </a:rPr>
              <a:t> can need an exponential number of parameters and training </a:t>
            </a:r>
            <a:r>
              <a:rPr lang="en-US" sz="1600" dirty="0" smtClean="0">
                <a:sym typeface="Wingdings"/>
              </a:rPr>
              <a:t>examples</a:t>
            </a:r>
            <a:endParaRPr lang="en-US" sz="1200" dirty="0" smtClean="0">
              <a:sym typeface="Wingdings"/>
            </a:endParaRPr>
          </a:p>
          <a:p>
            <a:r>
              <a:rPr lang="en-US" sz="2000" dirty="0" smtClean="0">
                <a:sym typeface="Wingdings"/>
              </a:rPr>
              <a:t>Local Estimators compute non-distributed representations</a:t>
            </a:r>
            <a:endParaRPr lang="en-US" sz="2000" dirty="0" smtClean="0"/>
          </a:p>
          <a:p>
            <a:pPr lvl="1"/>
            <a:endParaRPr lang="en-US" sz="1600" dirty="0" smtClean="0"/>
          </a:p>
          <a:p>
            <a:endParaRPr lang="en-US" sz="1600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142138" y="3925901"/>
            <a:ext cx="8852232" cy="2912251"/>
            <a:chOff x="257719" y="3824761"/>
            <a:chExt cx="8852232" cy="291225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719" y="3824761"/>
              <a:ext cx="3213792" cy="29122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5" name="Group 4"/>
            <p:cNvGrpSpPr/>
            <p:nvPr/>
          </p:nvGrpSpPr>
          <p:grpSpPr>
            <a:xfrm>
              <a:off x="3598314" y="3936245"/>
              <a:ext cx="5511637" cy="2800767"/>
              <a:chOff x="3632362" y="3911288"/>
              <a:chExt cx="5477797" cy="2997392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7987" y="4656608"/>
                <a:ext cx="2668154" cy="69372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3632362" y="3911288"/>
                <a:ext cx="5477797" cy="29973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1600" dirty="0"/>
                  <a:t>Clustering, n-grams,  </a:t>
                </a:r>
                <a:r>
                  <a:rPr lang="en-US" sz="1600" dirty="0" smtClean="0"/>
                  <a:t>k-NN, </a:t>
                </a:r>
                <a:r>
                  <a:rPr lang="en-US" sz="1600" dirty="0"/>
                  <a:t>RBF SVMs, </a:t>
                </a:r>
                <a:endParaRPr lang="en-US" sz="1600" dirty="0" smtClean="0"/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1600" dirty="0" smtClean="0"/>
                  <a:t>local </a:t>
                </a:r>
                <a:r>
                  <a:rPr lang="en-US" sz="1600" dirty="0"/>
                  <a:t>non-parametric density </a:t>
                </a:r>
                <a:r>
                  <a:rPr lang="en-US" sz="1600" dirty="0" smtClean="0"/>
                  <a:t>estimation </a:t>
                </a:r>
                <a:r>
                  <a:rPr lang="en-US" sz="1600" dirty="0"/>
                  <a:t>&amp; </a:t>
                </a:r>
                <a:r>
                  <a:rPr lang="en-US" sz="1600" dirty="0" smtClean="0"/>
                  <a:t>prediction</a:t>
                </a:r>
                <a:r>
                  <a:rPr lang="en-US" sz="1600" dirty="0"/>
                  <a:t>, </a:t>
                </a:r>
                <a:endParaRPr lang="en-US" sz="1600" dirty="0" smtClean="0"/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1600" dirty="0" smtClean="0"/>
                  <a:t>decision </a:t>
                </a:r>
                <a:r>
                  <a:rPr lang="en-US" sz="1600" dirty="0"/>
                  <a:t>trees</a:t>
                </a:r>
                <a:r>
                  <a:rPr lang="en-US" sz="1600" dirty="0" smtClean="0"/>
                  <a:t>, kernel machines,…</a:t>
                </a:r>
                <a:endParaRPr lang="en-US" sz="1600" dirty="0" smtClean="0"/>
              </a:p>
              <a:p>
                <a:pPr marL="285750" indent="-285750">
                  <a:buFont typeface="Arial" charset="0"/>
                  <a:buChar char="•"/>
                </a:pPr>
                <a:endParaRPr lang="en-US" sz="1600" dirty="0" smtClean="0"/>
              </a:p>
              <a:p>
                <a:endParaRPr lang="en-US" sz="1600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600" dirty="0" smtClean="0"/>
                  <a:t>Need parameter set per distinguishable </a:t>
                </a:r>
                <a:r>
                  <a:rPr lang="en-US" sz="1600" dirty="0"/>
                  <a:t>region </a:t>
                </a:r>
                <a:endParaRPr lang="en-US" sz="1600" dirty="0" smtClean="0"/>
              </a:p>
              <a:p>
                <a:pPr marL="285750" indent="-285750">
                  <a:buFont typeface="Arial" charset="0"/>
                  <a:buChar char="•"/>
                </a:pPr>
                <a:endParaRPr lang="en-US" sz="1600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600" b="1" dirty="0">
                    <a:solidFill>
                      <a:srgbClr val="FF0000"/>
                    </a:solidFill>
                  </a:rPr>
                  <a:t># of </a:t>
                </a:r>
                <a:r>
                  <a:rPr lang="en-US" sz="1600" b="1" dirty="0" smtClean="0">
                    <a:solidFill>
                      <a:srgbClr val="FF0000"/>
                    </a:solidFill>
                  </a:rPr>
                  <a:t>distinguishable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regions is linear in # of parameters 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1600" b="1" dirty="0" smtClean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400" dirty="0" smtClean="0">
                    <a:sym typeface="Wingdings"/>
                  </a:rPr>
                  <a:t> </a:t>
                </a:r>
                <a:r>
                  <a:rPr lang="en-US" sz="1600" dirty="0" smtClean="0"/>
                  <a:t>No </a:t>
                </a:r>
                <a:r>
                  <a:rPr lang="en-US" sz="1600" dirty="0"/>
                  <a:t>non-trivial </a:t>
                </a:r>
                <a:r>
                  <a:rPr lang="en-US" sz="1600" dirty="0" smtClean="0"/>
                  <a:t>generalization </a:t>
                </a:r>
                <a:r>
                  <a:rPr lang="en-US" sz="1600" dirty="0"/>
                  <a:t>to regions without examples 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1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447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871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Local Estimation Relies on Smoothness</a:t>
            </a:r>
            <a:br>
              <a:rPr lang="en-US" dirty="0" smtClean="0"/>
            </a:br>
            <a:r>
              <a:rPr lang="en-US" sz="3600" dirty="0" smtClean="0"/>
              <a:t>(most basic “prior”)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88" y="1556579"/>
            <a:ext cx="7159362" cy="45323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581001"/>
            <a:ext cx="20233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Graphic courtesy Yoshua Bengio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52184" y="5935922"/>
            <a:ext cx="7839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Smoothness </a:t>
            </a:r>
            <a:r>
              <a:rPr lang="en-US" sz="2400" i="1" dirty="0" smtClean="0">
                <a:sym typeface="Wingdings"/>
              </a:rPr>
              <a:t></a:t>
            </a:r>
            <a:r>
              <a:rPr lang="en-US" sz="2400" dirty="0">
                <a:sym typeface="Wingdings"/>
              </a:rPr>
              <a:t> </a:t>
            </a:r>
            <a:r>
              <a:rPr lang="en-US" sz="2400" dirty="0" smtClean="0"/>
              <a:t>If </a:t>
            </a:r>
            <a:r>
              <a:rPr lang="en-US" sz="2400" b="1" dirty="0" smtClean="0"/>
              <a:t>x</a:t>
            </a:r>
            <a:r>
              <a:rPr lang="en-US" sz="2400" dirty="0" smtClean="0"/>
              <a:t> is geometrically close to</a:t>
            </a:r>
            <a:r>
              <a:rPr lang="en-US" sz="2400" b="1" dirty="0" smtClean="0"/>
              <a:t> x’ </a:t>
            </a:r>
            <a:r>
              <a:rPr lang="en-US" sz="2400" dirty="0" smtClean="0"/>
              <a:t>then </a:t>
            </a:r>
            <a:r>
              <a:rPr lang="en-US" sz="2400" b="1" dirty="0" smtClean="0"/>
              <a:t>f(x) ≈ f(x’)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8685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227" y="249381"/>
            <a:ext cx="8971546" cy="1143000"/>
          </a:xfrm>
        </p:spPr>
        <p:txBody>
          <a:bodyPr>
            <a:noAutofit/>
          </a:bodyPr>
          <a:lstStyle/>
          <a:p>
            <a:r>
              <a:rPr lang="en-US" sz="3800" dirty="0" smtClean="0"/>
              <a:t>Smoothness, however, cannot defeat</a:t>
            </a:r>
            <a:br>
              <a:rPr lang="en-US" sz="3800" dirty="0" smtClean="0"/>
            </a:br>
            <a:r>
              <a:rPr lang="en-US" sz="3800" i="1" dirty="0"/>
              <a:t>T</a:t>
            </a:r>
            <a:r>
              <a:rPr lang="en-US" sz="3800" i="1" dirty="0" smtClean="0"/>
              <a:t>he Curse of Dimensionality</a:t>
            </a:r>
            <a:endParaRPr lang="en-US" sz="3800" i="1" dirty="0"/>
          </a:p>
        </p:txBody>
      </p:sp>
      <p:pic>
        <p:nvPicPr>
          <p:cNvPr id="11" name="Picture 10" descr="CurseDimensionalit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579" y="1778924"/>
            <a:ext cx="5109887" cy="40483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390656" y="5498380"/>
            <a:ext cx="4337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(i).  Space grows </a:t>
            </a:r>
            <a:r>
              <a:rPr lang="en-US" sz="1600" i="1" dirty="0" smtClean="0"/>
              <a:t>exponentially</a:t>
            </a:r>
          </a:p>
          <a:p>
            <a:r>
              <a:rPr lang="en-US" sz="1600" dirty="0" smtClean="0"/>
              <a:t>(ii). Space is stretched, points become </a:t>
            </a:r>
            <a:r>
              <a:rPr lang="en-US" sz="1600" i="1" dirty="0" smtClean="0">
                <a:solidFill>
                  <a:srgbClr val="FF0000"/>
                </a:solidFill>
              </a:rPr>
              <a:t>equidistant</a:t>
            </a:r>
            <a:endParaRPr lang="en-US" sz="1600" i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8337" y="6339038"/>
            <a:ext cx="8727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Basically: There are exponentially </a:t>
            </a:r>
            <a:r>
              <a:rPr lang="en-US" sz="2000" dirty="0"/>
              <a:t>many </a:t>
            </a:r>
            <a:r>
              <a:rPr lang="en-US" sz="2000" dirty="0" smtClean="0"/>
              <a:t>configurations </a:t>
            </a:r>
            <a:r>
              <a:rPr lang="en-US" sz="2000" dirty="0"/>
              <a:t>of the variables to </a:t>
            </a:r>
            <a:r>
              <a:rPr lang="en-US" sz="2000" dirty="0" smtClean="0"/>
              <a:t>consider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1471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Seen Another Way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" y="1143000"/>
            <a:ext cx="8394700" cy="42926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0" y="5561446"/>
            <a:ext cx="8744989" cy="1296554"/>
            <a:chOff x="0" y="5561446"/>
            <a:chExt cx="8744989" cy="1296554"/>
          </a:xfrm>
        </p:grpSpPr>
        <p:sp>
          <p:nvSpPr>
            <p:cNvPr id="3" name="TextBox 2"/>
            <p:cNvSpPr txBox="1"/>
            <p:nvPr/>
          </p:nvSpPr>
          <p:spPr>
            <a:xfrm>
              <a:off x="399011" y="5561446"/>
              <a:ext cx="83459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The Curse of Dimensionality is what makes generalization hard</a:t>
              </a:r>
            </a:p>
            <a:p>
              <a:pPr algn="ctr"/>
              <a:r>
                <a:rPr lang="en-US" sz="2400" dirty="0" smtClean="0"/>
                <a:t>(number of variations in the target function grows exponentially)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0" y="6581001"/>
              <a:ext cx="40241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hlinkClick r:id="rId3"/>
                </a:rPr>
                <a:t>http://nicolas.le-roux.name/publications/Bengio06_curse.pdf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52669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72" y="1211000"/>
            <a:ext cx="8180388" cy="52064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96390"/>
            <a:ext cx="18501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Slide courtesy Yoshua Bengio</a:t>
            </a:r>
            <a:endParaRPr lang="en-US" sz="1100" dirty="0"/>
          </a:p>
        </p:txBody>
      </p:sp>
      <p:sp>
        <p:nvSpPr>
          <p:cNvPr id="2" name="TextBox 1"/>
          <p:cNvSpPr txBox="1"/>
          <p:nvPr/>
        </p:nvSpPr>
        <p:spPr>
          <a:xfrm>
            <a:off x="669073" y="199506"/>
            <a:ext cx="7805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So We Need Distributed Representations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530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163" y="15471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Bit More on ML Algorithm Representational Power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4572000" y="1676503"/>
            <a:ext cx="4446608" cy="5060659"/>
            <a:chOff x="4572000" y="1676503"/>
            <a:chExt cx="4446608" cy="506065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4344968"/>
              <a:ext cx="4446608" cy="1221483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586003" y="5875388"/>
              <a:ext cx="4043799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dirty="0" smtClean="0"/>
                <a:t>Distributed Representation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1600" dirty="0" smtClean="0"/>
                <a:t>Reuses “patterns” (e.g., Gabor filters)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1600" dirty="0" smtClean="0"/>
                <a:t>Exponentially more powerful that LE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6003" y="1676503"/>
              <a:ext cx="4418602" cy="2590406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252968" y="1676503"/>
            <a:ext cx="3974985" cy="5060659"/>
            <a:chOff x="252968" y="1676503"/>
            <a:chExt cx="3974985" cy="506065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005" y="1676503"/>
              <a:ext cx="3889948" cy="388994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52968" y="5875388"/>
              <a:ext cx="393075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dirty="0" smtClean="0"/>
                <a:t>Local Estimation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1600" dirty="0" smtClean="0"/>
                <a:t>Unique parameters/region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1600" dirty="0" smtClean="0"/>
                <a:t>Can be exponentially many regions</a:t>
              </a:r>
              <a:endParaRPr lang="en-US" sz="16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71763" y="1676503"/>
              <a:ext cx="16224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Voronoi Diagram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2259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A Few Quick 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9913"/>
            <a:ext cx="8229600" cy="5320145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Most “simple” ML algorithms are </a:t>
            </a:r>
            <a:r>
              <a:rPr lang="en-US" dirty="0" smtClean="0"/>
              <a:t>local estimators</a:t>
            </a:r>
            <a:endParaRPr lang="en-US" dirty="0" smtClean="0"/>
          </a:p>
          <a:p>
            <a:pPr lvl="1"/>
            <a:r>
              <a:rPr lang="en-US" dirty="0" smtClean="0"/>
              <a:t>Clustering</a:t>
            </a:r>
            <a:r>
              <a:rPr lang="en-US" dirty="0" smtClean="0"/>
              <a:t>, </a:t>
            </a:r>
            <a:r>
              <a:rPr lang="en-US" dirty="0"/>
              <a:t>n-grams, </a:t>
            </a:r>
            <a:r>
              <a:rPr lang="en-US" dirty="0" smtClean="0"/>
              <a:t>NN, </a:t>
            </a:r>
            <a:r>
              <a:rPr lang="en-US" dirty="0"/>
              <a:t>RBF </a:t>
            </a:r>
            <a:r>
              <a:rPr lang="en-US" dirty="0" smtClean="0"/>
              <a:t>SVMs,…</a:t>
            </a:r>
          </a:p>
          <a:p>
            <a:pPr lvl="1"/>
            <a:r>
              <a:rPr lang="en-US" dirty="0" smtClean="0"/>
              <a:t>Likely won’t generalize well when data/target function </a:t>
            </a:r>
            <a:r>
              <a:rPr lang="en-US" dirty="0" smtClean="0"/>
              <a:t>is complex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smtClean="0"/>
              <a:t>OTOH, distributed </a:t>
            </a:r>
            <a:r>
              <a:rPr lang="en-US" dirty="0" smtClean="0"/>
              <a:t>representations</a:t>
            </a:r>
            <a:endParaRPr lang="en-US" dirty="0"/>
          </a:p>
          <a:p>
            <a:pPr lvl="1"/>
            <a:r>
              <a:rPr lang="en-US" dirty="0" smtClean="0"/>
              <a:t>can </a:t>
            </a:r>
            <a:r>
              <a:rPr lang="en-US" dirty="0"/>
              <a:t>buy </a:t>
            </a:r>
            <a:r>
              <a:rPr lang="en-US" dirty="0" smtClean="0"/>
              <a:t>exponential </a:t>
            </a:r>
            <a:r>
              <a:rPr lang="en-US" dirty="0"/>
              <a:t>gain in </a:t>
            </a:r>
            <a:r>
              <a:rPr lang="en-US" dirty="0" smtClean="0"/>
              <a:t>generalization </a:t>
            </a:r>
          </a:p>
          <a:p>
            <a:endParaRPr lang="en-US" dirty="0" smtClean="0"/>
          </a:p>
          <a:p>
            <a:r>
              <a:rPr lang="en-US" dirty="0" smtClean="0"/>
              <a:t>Deep composition </a:t>
            </a:r>
            <a:r>
              <a:rPr lang="en-US" dirty="0"/>
              <a:t>of </a:t>
            </a:r>
            <a:r>
              <a:rPr lang="en-US" dirty="0" smtClean="0"/>
              <a:t>non-linearities</a:t>
            </a:r>
            <a:endParaRPr lang="en-US" dirty="0"/>
          </a:p>
          <a:p>
            <a:pPr lvl="1"/>
            <a:r>
              <a:rPr lang="en-US" dirty="0" smtClean="0"/>
              <a:t>also buys exponential </a:t>
            </a:r>
            <a:r>
              <a:rPr lang="en-US" dirty="0"/>
              <a:t>gain in </a:t>
            </a:r>
            <a:r>
              <a:rPr lang="en-US" dirty="0" smtClean="0"/>
              <a:t>generalization</a:t>
            </a:r>
          </a:p>
          <a:p>
            <a:pPr lvl="1"/>
            <a:endParaRPr lang="en-US" dirty="0"/>
          </a:p>
          <a:p>
            <a:r>
              <a:rPr lang="en-US" dirty="0" smtClean="0"/>
              <a:t>Both </a:t>
            </a:r>
            <a:r>
              <a:rPr lang="en-US" dirty="0"/>
              <a:t>yield non-local </a:t>
            </a:r>
            <a:r>
              <a:rPr lang="en-US" dirty="0" smtClean="0"/>
              <a:t>generalization 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hich is what we’re after</a:t>
            </a:r>
          </a:p>
          <a:p>
            <a:endParaRPr lang="en-US" dirty="0"/>
          </a:p>
          <a:p>
            <a:r>
              <a:rPr lang="en-US" dirty="0" smtClean="0"/>
              <a:t>So how do we build algorithms and software systems that can 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ccurately detect a wide variety of anomalies in quasi-real time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itigate false positive/negatives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eneralize to novel attacks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68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080"/>
            <a:ext cx="8229600" cy="1143000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1059"/>
            <a:ext cx="8229600" cy="5006449"/>
          </a:xfrm>
        </p:spPr>
        <p:txBody>
          <a:bodyPr>
            <a:normAutofit/>
          </a:bodyPr>
          <a:lstStyle/>
          <a:p>
            <a:r>
              <a:rPr lang="en-US" strike="sngStrike" dirty="0"/>
              <a:t>What is all the ML excitement about</a:t>
            </a:r>
            <a:r>
              <a:rPr lang="en-US" strike="sngStrike" dirty="0" smtClean="0"/>
              <a:t>?</a:t>
            </a:r>
          </a:p>
          <a:p>
            <a:endParaRPr lang="en-US" dirty="0"/>
          </a:p>
          <a:p>
            <a:r>
              <a:rPr lang="en-US" strike="sngStrike" dirty="0" smtClean="0"/>
              <a:t>Very Briefly: What is ML and why do we care?</a:t>
            </a:r>
          </a:p>
          <a:p>
            <a:endParaRPr lang="en-US" dirty="0" smtClean="0"/>
          </a:p>
          <a:p>
            <a:r>
              <a:rPr lang="en-US" strike="sngStrike" dirty="0" smtClean="0"/>
              <a:t>A Bit on Anomaly Detection using ML (day job)</a:t>
            </a:r>
            <a:endParaRPr lang="en-US" strike="sngStrike" dirty="0"/>
          </a:p>
          <a:p>
            <a:endParaRPr lang="en-US" dirty="0"/>
          </a:p>
          <a:p>
            <a:r>
              <a:rPr lang="en-US" dirty="0" smtClean="0"/>
              <a:t>Q&amp;A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47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Auto-Captioning </a:t>
            </a:r>
            <a:br>
              <a:rPr lang="en-US" dirty="0" smtClean="0"/>
            </a:br>
            <a:r>
              <a:rPr lang="en-US" dirty="0" smtClean="0"/>
              <a:t> How it Works Cartoon</a:t>
            </a:r>
            <a:endParaRPr lang="en-US" dirty="0"/>
          </a:p>
        </p:txBody>
      </p:sp>
      <p:pic>
        <p:nvPicPr>
          <p:cNvPr id="4" name="Picture 3" descr="auto-cap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4031"/>
            <a:ext cx="9144000" cy="405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46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6600" dirty="0" smtClean="0"/>
              <a:t>Q&amp;A</a:t>
            </a:r>
            <a:endParaRPr lang="en-US" sz="6600" dirty="0"/>
          </a:p>
        </p:txBody>
      </p:sp>
      <p:sp>
        <p:nvSpPr>
          <p:cNvPr id="4" name="TextBox 3"/>
          <p:cNvSpPr txBox="1"/>
          <p:nvPr/>
        </p:nvSpPr>
        <p:spPr>
          <a:xfrm>
            <a:off x="3225991" y="3120261"/>
            <a:ext cx="26920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Thanks!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26322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0811"/>
            <a:ext cx="8229600" cy="1143000"/>
          </a:xfrm>
        </p:spPr>
        <p:txBody>
          <a:bodyPr/>
          <a:lstStyle/>
          <a:p>
            <a:r>
              <a:rPr lang="en-US" dirty="0" smtClean="0"/>
              <a:t>Self-Driving Cars</a:t>
            </a:r>
            <a:endParaRPr lang="en-US" dirty="0"/>
          </a:p>
        </p:txBody>
      </p:sp>
      <p:pic>
        <p:nvPicPr>
          <p:cNvPr id="4" name="Mobileye Pedestrian Collision Warning - Vehicle - 2012-6-Y4CSnE3CI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9275" y="1612803"/>
            <a:ext cx="8045450" cy="4525963"/>
          </a:xfrm>
        </p:spPr>
      </p:pic>
      <p:pic>
        <p:nvPicPr>
          <p:cNvPr id="5" name="Picture 4" descr="road_ready_small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75" y="1417639"/>
            <a:ext cx="8137525" cy="5067548"/>
          </a:xfrm>
          <a:prstGeom prst="rect">
            <a:avLst/>
          </a:prstGeom>
        </p:spPr>
      </p:pic>
      <p:pic>
        <p:nvPicPr>
          <p:cNvPr id="3" name="Picture 2" descr="Blue_Tesla_Model_S_Zoutelande_dunes_Holland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75" y="1233811"/>
            <a:ext cx="8088553" cy="52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3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7657"/>
            <a:ext cx="8229600" cy="989018"/>
          </a:xfrm>
        </p:spPr>
        <p:txBody>
          <a:bodyPr>
            <a:normAutofit/>
          </a:bodyPr>
          <a:lstStyle/>
          <a:p>
            <a:r>
              <a:rPr lang="en-US" dirty="0" smtClean="0"/>
              <a:t>How Does Your Car Actually See?</a:t>
            </a:r>
            <a:endParaRPr lang="en-US" sz="28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306819" y="6581001"/>
            <a:ext cx="5801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See </a:t>
            </a:r>
            <a:r>
              <a:rPr lang="en-US" sz="1200" dirty="0" smtClean="0">
                <a:hlinkClick r:id="rId2"/>
              </a:rPr>
              <a:t>http://www.wired.com/2015/05/wolframs-image-rec-site-reflects-enormous-shift-ai/</a:t>
            </a:r>
            <a:endParaRPr lang="en-US" sz="12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552816" y="1297930"/>
            <a:ext cx="8038369" cy="3110692"/>
            <a:chOff x="306819" y="746565"/>
            <a:chExt cx="8038369" cy="3110692"/>
          </a:xfrm>
        </p:grpSpPr>
        <p:pic>
          <p:nvPicPr>
            <p:cNvPr id="4" name="Picture 3" descr="cn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819" y="1677750"/>
              <a:ext cx="8038369" cy="217950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568503" y="746565"/>
              <a:ext cx="605856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How your car (camera, …) sees</a:t>
              </a:r>
            </a:p>
            <a:p>
              <a:pPr algn="ctr"/>
              <a:r>
                <a:rPr lang="en-US" sz="2400" i="1" dirty="0" smtClean="0"/>
                <a:t>        Convolutional </a:t>
              </a:r>
              <a:r>
                <a:rPr lang="en-US" sz="2400" i="1" dirty="0"/>
                <a:t>Neural N</a:t>
              </a:r>
              <a:r>
                <a:rPr lang="en-US" sz="2000" i="1" dirty="0"/>
                <a:t>ets (CNNs)</a:t>
              </a:r>
              <a:endParaRPr lang="en-US" sz="2400" b="1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019419" y="7123380"/>
            <a:ext cx="14670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Courtesy Simon Thorpe</a:t>
            </a:r>
            <a:endParaRPr lang="en-US" sz="1050" dirty="0"/>
          </a:p>
        </p:txBody>
      </p:sp>
      <p:sp>
        <p:nvSpPr>
          <p:cNvPr id="10" name="TextBox 9"/>
          <p:cNvSpPr txBox="1"/>
          <p:nvPr/>
        </p:nvSpPr>
        <p:spPr>
          <a:xfrm>
            <a:off x="3880743" y="530885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9" name="Picture 18" descr="sara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78" y="4408622"/>
            <a:ext cx="6984644" cy="207645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009310" y="1297930"/>
            <a:ext cx="7055012" cy="5306142"/>
            <a:chOff x="1009310" y="1297930"/>
            <a:chExt cx="7055012" cy="5306142"/>
          </a:xfrm>
        </p:grpSpPr>
        <p:grpSp>
          <p:nvGrpSpPr>
            <p:cNvPr id="18" name="Group 17"/>
            <p:cNvGrpSpPr/>
            <p:nvPr/>
          </p:nvGrpSpPr>
          <p:grpSpPr>
            <a:xfrm>
              <a:off x="1079678" y="1297930"/>
              <a:ext cx="6984644" cy="5283071"/>
              <a:chOff x="6901375" y="934321"/>
              <a:chExt cx="6984644" cy="5732040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346728" y="934321"/>
                <a:ext cx="4093939" cy="7012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 smtClean="0"/>
                  <a:t>How your brain sees</a:t>
                </a:r>
                <a:endParaRPr lang="en-US" sz="3600" b="1" dirty="0"/>
              </a:p>
            </p:txBody>
          </p:sp>
          <p:pic>
            <p:nvPicPr>
              <p:cNvPr id="15" name="Picture 14" descr="thorpe.jp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01375" y="1632146"/>
                <a:ext cx="6984644" cy="5034215"/>
              </a:xfrm>
              <a:prstGeom prst="rect">
                <a:avLst/>
              </a:prstGeom>
            </p:spPr>
          </p:pic>
        </p:grpSp>
        <p:sp>
          <p:nvSpPr>
            <p:cNvPr id="3" name="TextBox 2"/>
            <p:cNvSpPr txBox="1"/>
            <p:nvPr/>
          </p:nvSpPr>
          <p:spPr>
            <a:xfrm>
              <a:off x="1009310" y="6357851"/>
              <a:ext cx="484070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hlinkClick r:id="rId6"/>
                </a:rPr>
                <a:t>http://www.cns.nyu.edu/heegerlab/content/publications/Tolhurst-VisNeurosci1997a.pdf</a:t>
              </a:r>
              <a:endParaRPr lang="en-US" sz="10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95626" y="6357851"/>
              <a:ext cx="16686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Slide courtesy Simon Thorpe</a:t>
              </a:r>
              <a:endParaRPr lang="en-US" sz="1000" dirty="0"/>
            </a:p>
          </p:txBody>
        </p:sp>
      </p:grpSp>
      <p:sp>
        <p:nvSpPr>
          <p:cNvPr id="5" name="Rectangle 4"/>
          <p:cNvSpPr/>
          <p:nvPr/>
        </p:nvSpPr>
        <p:spPr>
          <a:xfrm>
            <a:off x="6267484" y="2313593"/>
            <a:ext cx="1605585" cy="496629"/>
          </a:xfrm>
          <a:prstGeom prst="rect">
            <a:avLst/>
          </a:prstGeom>
          <a:solidFill>
            <a:schemeClr val="lt1">
              <a:alpha val="2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964649" y="4309285"/>
            <a:ext cx="1490947" cy="565456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995541" y="4874741"/>
            <a:ext cx="1400086" cy="565456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417199" y="2209857"/>
            <a:ext cx="1678521" cy="565456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27993" y="5384853"/>
            <a:ext cx="1706557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Hierarchical &amp;</a:t>
            </a:r>
          </a:p>
          <a:p>
            <a:r>
              <a:rPr lang="en-US" dirty="0" smtClean="0"/>
              <a:t>Composable</a:t>
            </a:r>
          </a:p>
          <a:p>
            <a:r>
              <a:rPr lang="en-US" dirty="0" smtClean="0"/>
              <a:t>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110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 animBg="1"/>
      <p:bldP spid="5" grpId="1" animBg="1"/>
      <p:bldP spid="17" grpId="0" animBg="1"/>
      <p:bldP spid="17" grpId="1" animBg="1"/>
      <p:bldP spid="20" grpId="0" animBg="1"/>
      <p:bldP spid="20" grpId="1" animBg="1"/>
      <p:bldP spid="21" grpId="0" animBg="1"/>
      <p:bldP spid="21" grpId="1" animBg="1"/>
      <p:bldP spid="8" grpId="0" animBg="1"/>
      <p:bldP spid="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There’s More</a:t>
            </a:r>
            <a:endParaRPr lang="en-US" dirty="0"/>
          </a:p>
        </p:txBody>
      </p:sp>
      <p:pic>
        <p:nvPicPr>
          <p:cNvPr id="4" name="Picture 3" descr="skyp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17" y="1538069"/>
            <a:ext cx="8525767" cy="474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21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moti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2453"/>
            <a:ext cx="9144000" cy="5446470"/>
          </a:xfrm>
          <a:prstGeom prst="rect">
            <a:avLst/>
          </a:prstGeom>
        </p:spPr>
      </p:pic>
      <p:pic>
        <p:nvPicPr>
          <p:cNvPr id="5" name="Picture 4" descr="emotion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402" y="4624161"/>
            <a:ext cx="5584598" cy="22338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95704" y="193252"/>
            <a:ext cx="834194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Think Speech/Object Recognition is Impressive?</a:t>
            </a:r>
          </a:p>
        </p:txBody>
      </p:sp>
    </p:spTree>
    <p:extLst>
      <p:ext uri="{BB962C8B-B14F-4D97-AF65-F5344CB8AC3E}">
        <p14:creationId xmlns:p14="http://schemas.microsoft.com/office/powerpoint/2010/main" val="116510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325441" y="149402"/>
            <a:ext cx="8493120" cy="1200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9pPr>
          </a:lstStyle>
          <a:p>
            <a:pPr algn="ctr"/>
            <a:r>
              <a:rPr lang="en-GB" altLang="en-US" sz="3600" b="1" dirty="0" smtClean="0">
                <a:latin typeface="Arial" charset="0"/>
              </a:rPr>
              <a:t>So How Does This Work?</a:t>
            </a:r>
          </a:p>
          <a:p>
            <a:pPr algn="ctr"/>
            <a:r>
              <a:rPr lang="en-GB" altLang="en-US" sz="3200" b="1" dirty="0" smtClean="0">
                <a:latin typeface="Arial" charset="0"/>
              </a:rPr>
              <a:t>Facial Keypoints</a:t>
            </a:r>
            <a:endParaRPr lang="en-GB" altLang="en-US" sz="3200" b="1" dirty="0">
              <a:latin typeface="Arial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04892" y="1565564"/>
            <a:ext cx="7734219" cy="7963495"/>
            <a:chOff x="97920" y="862922"/>
            <a:chExt cx="8858880" cy="9220319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9920" y="5943241"/>
              <a:ext cx="1226880" cy="652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2040" y="862922"/>
              <a:ext cx="4599923" cy="55007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076" name="Text Box 4"/>
            <p:cNvSpPr txBox="1">
              <a:spLocks noChangeArrowheads="1"/>
            </p:cNvSpPr>
            <p:nvPr/>
          </p:nvSpPr>
          <p:spPr bwMode="auto">
            <a:xfrm>
              <a:off x="2953723" y="6546600"/>
              <a:ext cx="3918240" cy="2318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msgothic" charset="-128"/>
                  <a:cs typeface="msgothic" charset="-128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msgothic" charset="-128"/>
                  <a:cs typeface="msgothic" charset="-128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msgothic" charset="-128"/>
                  <a:cs typeface="msgothic" charset="-128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msgothic" charset="-128"/>
                  <a:cs typeface="msgothic" charset="-128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msgothic" charset="-128"/>
                  <a:cs typeface="msgothic" charset="-128"/>
                </a:defRPr>
              </a:lvl5pPr>
              <a:lvl6pPr marL="15367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msgothic" charset="-128"/>
                  <a:cs typeface="msgothic" charset="-128"/>
                </a:defRPr>
              </a:lvl6pPr>
              <a:lvl7pPr marL="19939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msgothic" charset="-128"/>
                  <a:cs typeface="msgothic" charset="-128"/>
                </a:defRPr>
              </a:lvl7pPr>
              <a:lvl8pPr marL="24511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msgothic" charset="-128"/>
                  <a:cs typeface="msgothic" charset="-128"/>
                </a:defRPr>
              </a:lvl8pPr>
              <a:lvl9pPr marL="29083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msgothic" charset="-128"/>
                  <a:cs typeface="msgothic" charset="-128"/>
                </a:defRPr>
              </a:lvl9pPr>
            </a:lstStyle>
            <a:p>
              <a:r>
                <a:rPr lang="en-GB" altLang="en-US" sz="1089" b="1" dirty="0">
                  <a:latin typeface="Arial" charset="0"/>
                </a:rPr>
                <a:t>Jelena Stajic et al. Science 2015;349:248-249</a:t>
              </a:r>
            </a:p>
          </p:txBody>
        </p:sp>
        <p:sp>
          <p:nvSpPr>
            <p:cNvPr id="3077" name="Text Box 5"/>
            <p:cNvSpPr txBox="1">
              <a:spLocks noChangeArrowheads="1"/>
            </p:cNvSpPr>
            <p:nvPr/>
          </p:nvSpPr>
          <p:spPr bwMode="auto">
            <a:xfrm>
              <a:off x="97920" y="6612841"/>
              <a:ext cx="4930560" cy="3470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marL="85725" indent="-85725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msgothic" charset="-128"/>
                  <a:cs typeface="msgothic" charset="-128"/>
                </a:defRPr>
              </a:lvl1pPr>
              <a:lvl2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msgothic" charset="-128"/>
                  <a:cs typeface="msgothic" charset="-128"/>
                </a:defRPr>
              </a:lvl2pPr>
              <a:lvl3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msgothic" charset="-128"/>
                  <a:cs typeface="msgothic" charset="-128"/>
                </a:defRPr>
              </a:lvl3pPr>
              <a:lvl4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msgothic" charset="-128"/>
                  <a:cs typeface="msgothic" charset="-128"/>
                </a:defRPr>
              </a:lvl4pPr>
              <a:lvl5pPr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msgothic" charset="-128"/>
                  <a:cs typeface="msgothic" charset="-128"/>
                </a:defRPr>
              </a:lvl5pPr>
              <a:lvl6pPr marL="15367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msgothic" charset="-128"/>
                  <a:cs typeface="msgothic" charset="-128"/>
                </a:defRPr>
              </a:lvl6pPr>
              <a:lvl7pPr marL="19939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msgothic" charset="-128"/>
                  <a:cs typeface="msgothic" charset="-128"/>
                </a:defRPr>
              </a:lvl7pPr>
              <a:lvl8pPr marL="24511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msgothic" charset="-128"/>
                  <a:cs typeface="msgothic" charset="-128"/>
                </a:defRPr>
              </a:lvl8pPr>
              <a:lvl9pPr marL="2908300" indent="-2159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</a:tabLst>
                <a:defRPr sz="2400">
                  <a:solidFill>
                    <a:srgbClr val="000000"/>
                  </a:solidFill>
                  <a:latin typeface="Times New Roman" charset="0"/>
                  <a:ea typeface="msgothic" charset="-128"/>
                  <a:cs typeface="msgothic" charset="-128"/>
                </a:defRPr>
              </a:lvl9pPr>
            </a:lstStyle>
            <a:p>
              <a:r>
                <a:rPr lang="en-GB" altLang="en-US" sz="907" dirty="0">
                  <a:latin typeface="Arial" charset="0"/>
                </a:rPr>
                <a:t>Published by AAAS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3391</TotalTime>
  <Words>2086</Words>
  <Application>Microsoft Macintosh PowerPoint</Application>
  <PresentationFormat>On-screen Show (4:3)</PresentationFormat>
  <Paragraphs>412</Paragraphs>
  <Slides>40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Calibri</vt:lpstr>
      <vt:lpstr>msgothic</vt:lpstr>
      <vt:lpstr>Wingdings</vt:lpstr>
      <vt:lpstr>Arial</vt:lpstr>
      <vt:lpstr>Office Theme</vt:lpstr>
      <vt:lpstr>What’s Going On With Machine Learning?  (a bit of an industry view)</vt:lpstr>
      <vt:lpstr>Agenda</vt:lpstr>
      <vt:lpstr>Ok, What is All the ML Excitement About?</vt:lpstr>
      <vt:lpstr>Auto-Captioning   How it Works Cartoon</vt:lpstr>
      <vt:lpstr>Self-Driving Cars</vt:lpstr>
      <vt:lpstr>How Does Your Car Actually See?</vt:lpstr>
      <vt:lpstr>But There’s More</vt:lpstr>
      <vt:lpstr>PowerPoint Presentation</vt:lpstr>
      <vt:lpstr>PowerPoint Presentation</vt:lpstr>
      <vt:lpstr>Everyone is getting into the game (M&amp;A Gone Wild)</vt:lpstr>
      <vt:lpstr>So What is Really Happening Here?</vt:lpstr>
      <vt:lpstr>PowerPoint Presentation</vt:lpstr>
      <vt:lpstr>Agenda</vt:lpstr>
      <vt:lpstr>All Cool, But What is Machine Learning?</vt:lpstr>
      <vt:lpstr>PowerPoint Presentation</vt:lpstr>
      <vt:lpstr>A Little More Detail</vt:lpstr>
      <vt:lpstr>Aside: Feed Forward Neural Networks</vt:lpstr>
      <vt:lpstr>Deep Feed Forward Neural Nets  (in one slide )</vt:lpstr>
      <vt:lpstr>Agenda</vt:lpstr>
      <vt:lpstr>Anomaly Detection: What and Why</vt:lpstr>
      <vt:lpstr>So What are Anomalies?</vt:lpstr>
      <vt:lpstr>Basic Idea Behind Anomaly Detection</vt:lpstr>
      <vt:lpstr>Simple Example</vt:lpstr>
      <vt:lpstr>3 Main Types of Anomaly</vt:lpstr>
      <vt:lpstr>Point Anomalies</vt:lpstr>
      <vt:lpstr>Contextual Anomalies</vt:lpstr>
      <vt:lpstr>Collective Anomalies</vt:lpstr>
      <vt:lpstr>Key Challenges  for Anomaly Detection Algorithms</vt:lpstr>
      <vt:lpstr>Really Simple Anomaly Detection k-Nearest Neighbors</vt:lpstr>
      <vt:lpstr>How to Measure Similarity? (how to find the instance xi that is most similar to xq)</vt:lpstr>
      <vt:lpstr>Putting It All Together</vt:lpstr>
      <vt:lpstr>Ok, Why Aren’t We Done?</vt:lpstr>
      <vt:lpstr>Local Estimation Relies on Smoothness (most basic “prior”)</vt:lpstr>
      <vt:lpstr>Smoothness, however, cannot defeat The Curse of Dimensionality</vt:lpstr>
      <vt:lpstr>Seen Another Way</vt:lpstr>
      <vt:lpstr>PowerPoint Presentation</vt:lpstr>
      <vt:lpstr>A Bit More on ML Algorithm Representational Power</vt:lpstr>
      <vt:lpstr>A Few Quick Takeaways</vt:lpstr>
      <vt:lpstr>Agenda</vt:lpstr>
      <vt:lpstr>Q&amp;A</vt:lpstr>
    </vt:vector>
  </TitlesOfParts>
  <Company>UO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Study Group </dc:title>
  <dc:creator>David Meyer</dc:creator>
  <cp:lastModifiedBy>David Meyer</cp:lastModifiedBy>
  <cp:revision>1676</cp:revision>
  <dcterms:created xsi:type="dcterms:W3CDTF">2015-05-12T14:16:44Z</dcterms:created>
  <dcterms:modified xsi:type="dcterms:W3CDTF">2015-09-16T18:27:42Z</dcterms:modified>
</cp:coreProperties>
</file>